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8" r:id="rId2"/>
    <p:sldId id="259" r:id="rId3"/>
    <p:sldId id="269" r:id="rId4"/>
    <p:sldId id="274" r:id="rId5"/>
    <p:sldId id="275" r:id="rId6"/>
    <p:sldId id="261" r:id="rId7"/>
    <p:sldId id="270" r:id="rId8"/>
    <p:sldId id="260" r:id="rId9"/>
    <p:sldId id="276" r:id="rId10"/>
    <p:sldId id="262" r:id="rId11"/>
    <p:sldId id="257" r:id="rId12"/>
    <p:sldId id="258" r:id="rId13"/>
    <p:sldId id="277" r:id="rId14"/>
    <p:sldId id="272" r:id="rId15"/>
    <p:sldId id="27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9900"/>
    <a:srgbClr val="66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47" autoAdjust="0"/>
  </p:normalViewPr>
  <p:slideViewPr>
    <p:cSldViewPr>
      <p:cViewPr>
        <p:scale>
          <a:sx n="107" d="100"/>
          <a:sy n="107" d="100"/>
        </p:scale>
        <p:origin x="-72" y="96"/>
      </p:cViewPr>
      <p:guideLst>
        <p:guide orient="horz" pos="2160"/>
        <p:guide pos="2880"/>
      </p:guideLst>
    </p:cSldViewPr>
  </p:slideViewPr>
  <p:outlineViewPr>
    <p:cViewPr>
      <p:scale>
        <a:sx n="33" d="100"/>
        <a:sy n="33" d="100"/>
      </p:scale>
      <p:origin x="0" y="56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505F02E2-E1C7-4D3E-9024-C44FD91A6893}" type="datetimeFigureOut">
              <a:rPr lang="en-US"/>
              <a:pPr>
                <a:defRPr/>
              </a:pPr>
              <a:t>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ABF6B91-85EE-43C0-88EE-9CF313EF628D}" type="slidenum">
              <a:rPr lang="en-US"/>
              <a:pPr>
                <a:defRPr/>
              </a:pPr>
              <a:t>‹#›</a:t>
            </a:fld>
            <a:endParaRPr lang="en-US"/>
          </a:p>
        </p:txBody>
      </p:sp>
    </p:spTree>
    <p:extLst>
      <p:ext uri="{BB962C8B-B14F-4D97-AF65-F5344CB8AC3E}">
        <p14:creationId xmlns:p14="http://schemas.microsoft.com/office/powerpoint/2010/main" val="1194814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9DC4A6-664F-4143-91D2-96437A468035}"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978093-95ED-44AA-B753-E2B1B4036175}"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8CD8F3-C248-4F1E-B444-2D2553E3A40C}"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E34141-BDA1-4FBC-A21D-83A46E796FA7}"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A25631-3A3A-42C2-A0AF-3D3D6C616652}" type="slidenum">
              <a:rPr lang="en-US" smtClean="0"/>
              <a:pPr eaLnBrk="1" hangingPunct="1"/>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39A942-0C7F-45B3-AB27-5264A8208C00}"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897A81-FD5F-447A-8BBA-63987E05912E}" type="slidenum">
              <a:rPr lang="en-US" smtClean="0"/>
              <a:pPr eaLnBrk="1" hangingPunct="1"/>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9BE5BF-3355-4FFC-97F1-18892349F950}" type="slidenum">
              <a:rPr lang="en-US" smtClean="0"/>
              <a:pPr eaLnBrk="1" hangingPunct="1"/>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2AD4B2-325B-4033-90AA-E2E0BD652FD9}" type="slidenum">
              <a:rPr lang="en-US" smtClean="0"/>
              <a:pPr eaLnBrk="1" hangingPunct="1"/>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9350EB-2385-4CFD-8D37-F935523E9236}" type="slidenum">
              <a:rPr lang="en-US"/>
              <a:pPr>
                <a:defRPr/>
              </a:pPr>
              <a:t>‹#›</a:t>
            </a:fld>
            <a:endParaRPr lang="en-US"/>
          </a:p>
        </p:txBody>
      </p:sp>
    </p:spTree>
    <p:extLst>
      <p:ext uri="{BB962C8B-B14F-4D97-AF65-F5344CB8AC3E}">
        <p14:creationId xmlns:p14="http://schemas.microsoft.com/office/powerpoint/2010/main" val="148172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7310F0-2CE0-4730-B037-A37893BBBA11}" type="slidenum">
              <a:rPr lang="en-US"/>
              <a:pPr>
                <a:defRPr/>
              </a:pPr>
              <a:t>‹#›</a:t>
            </a:fld>
            <a:endParaRPr lang="en-US"/>
          </a:p>
        </p:txBody>
      </p:sp>
    </p:spTree>
    <p:extLst>
      <p:ext uri="{BB962C8B-B14F-4D97-AF65-F5344CB8AC3E}">
        <p14:creationId xmlns:p14="http://schemas.microsoft.com/office/powerpoint/2010/main" val="35449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6688F-1FBE-460B-AA3D-FC563D59D1E8}" type="slidenum">
              <a:rPr lang="en-US"/>
              <a:pPr>
                <a:defRPr/>
              </a:pPr>
              <a:t>‹#›</a:t>
            </a:fld>
            <a:endParaRPr lang="en-US"/>
          </a:p>
        </p:txBody>
      </p:sp>
    </p:spTree>
    <p:extLst>
      <p:ext uri="{BB962C8B-B14F-4D97-AF65-F5344CB8AC3E}">
        <p14:creationId xmlns:p14="http://schemas.microsoft.com/office/powerpoint/2010/main" val="2788702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6BEB53-1179-44E3-9724-81C6860ED083}" type="slidenum">
              <a:rPr lang="en-US"/>
              <a:pPr>
                <a:defRPr/>
              </a:pPr>
              <a:t>‹#›</a:t>
            </a:fld>
            <a:endParaRPr lang="en-US"/>
          </a:p>
        </p:txBody>
      </p:sp>
    </p:spTree>
    <p:extLst>
      <p:ext uri="{BB962C8B-B14F-4D97-AF65-F5344CB8AC3E}">
        <p14:creationId xmlns:p14="http://schemas.microsoft.com/office/powerpoint/2010/main" val="3657671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F45AAE-CFC8-4BAB-8046-6E7F43A7FB56}" type="slidenum">
              <a:rPr lang="en-US"/>
              <a:pPr>
                <a:defRPr/>
              </a:pPr>
              <a:t>‹#›</a:t>
            </a:fld>
            <a:endParaRPr lang="en-US"/>
          </a:p>
        </p:txBody>
      </p:sp>
    </p:spTree>
    <p:extLst>
      <p:ext uri="{BB962C8B-B14F-4D97-AF65-F5344CB8AC3E}">
        <p14:creationId xmlns:p14="http://schemas.microsoft.com/office/powerpoint/2010/main" val="161126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E23CF5-555E-4492-B376-4FF73A0E886F}" type="slidenum">
              <a:rPr lang="en-US"/>
              <a:pPr>
                <a:defRPr/>
              </a:pPr>
              <a:t>‹#›</a:t>
            </a:fld>
            <a:endParaRPr lang="en-US"/>
          </a:p>
        </p:txBody>
      </p:sp>
    </p:spTree>
    <p:extLst>
      <p:ext uri="{BB962C8B-B14F-4D97-AF65-F5344CB8AC3E}">
        <p14:creationId xmlns:p14="http://schemas.microsoft.com/office/powerpoint/2010/main" val="180086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1279C2-6DF8-4D49-8A54-A7B1DA4A7EB7}" type="slidenum">
              <a:rPr lang="en-US"/>
              <a:pPr>
                <a:defRPr/>
              </a:pPr>
              <a:t>‹#›</a:t>
            </a:fld>
            <a:endParaRPr lang="en-US"/>
          </a:p>
        </p:txBody>
      </p:sp>
    </p:spTree>
    <p:extLst>
      <p:ext uri="{BB962C8B-B14F-4D97-AF65-F5344CB8AC3E}">
        <p14:creationId xmlns:p14="http://schemas.microsoft.com/office/powerpoint/2010/main" val="29906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6A5FED-4AA3-4CAE-A4A7-F4ACFAAF55C3}" type="slidenum">
              <a:rPr lang="en-US"/>
              <a:pPr>
                <a:defRPr/>
              </a:pPr>
              <a:t>‹#›</a:t>
            </a:fld>
            <a:endParaRPr lang="en-US"/>
          </a:p>
        </p:txBody>
      </p:sp>
    </p:spTree>
    <p:extLst>
      <p:ext uri="{BB962C8B-B14F-4D97-AF65-F5344CB8AC3E}">
        <p14:creationId xmlns:p14="http://schemas.microsoft.com/office/powerpoint/2010/main" val="152912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122898-71A1-4F01-A28D-5DC274EB9CE7}" type="slidenum">
              <a:rPr lang="en-US"/>
              <a:pPr>
                <a:defRPr/>
              </a:pPr>
              <a:t>‹#›</a:t>
            </a:fld>
            <a:endParaRPr lang="en-US"/>
          </a:p>
        </p:txBody>
      </p:sp>
    </p:spTree>
    <p:extLst>
      <p:ext uri="{BB962C8B-B14F-4D97-AF65-F5344CB8AC3E}">
        <p14:creationId xmlns:p14="http://schemas.microsoft.com/office/powerpoint/2010/main" val="84597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5F09FE2-3975-4E77-BC0C-1402E4AD97E1}" type="slidenum">
              <a:rPr lang="en-US"/>
              <a:pPr>
                <a:defRPr/>
              </a:pPr>
              <a:t>‹#›</a:t>
            </a:fld>
            <a:endParaRPr lang="en-US"/>
          </a:p>
        </p:txBody>
      </p:sp>
    </p:spTree>
    <p:extLst>
      <p:ext uri="{BB962C8B-B14F-4D97-AF65-F5344CB8AC3E}">
        <p14:creationId xmlns:p14="http://schemas.microsoft.com/office/powerpoint/2010/main" val="204805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4EA263-5F7F-468B-BF6A-9FF3AE3854E1}" type="slidenum">
              <a:rPr lang="en-US"/>
              <a:pPr>
                <a:defRPr/>
              </a:pPr>
              <a:t>‹#›</a:t>
            </a:fld>
            <a:endParaRPr lang="en-US"/>
          </a:p>
        </p:txBody>
      </p:sp>
    </p:spTree>
    <p:extLst>
      <p:ext uri="{BB962C8B-B14F-4D97-AF65-F5344CB8AC3E}">
        <p14:creationId xmlns:p14="http://schemas.microsoft.com/office/powerpoint/2010/main" val="255738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87EFC5-A3AC-4E63-AFBA-DB4D00AC3294}" type="slidenum">
              <a:rPr lang="en-US"/>
              <a:pPr>
                <a:defRPr/>
              </a:pPr>
              <a:t>‹#›</a:t>
            </a:fld>
            <a:endParaRPr lang="en-US"/>
          </a:p>
        </p:txBody>
      </p:sp>
    </p:spTree>
    <p:extLst>
      <p:ext uri="{BB962C8B-B14F-4D97-AF65-F5344CB8AC3E}">
        <p14:creationId xmlns:p14="http://schemas.microsoft.com/office/powerpoint/2010/main" val="39681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8278EC-1687-4586-A6A2-89E61DBAB8E6}" type="slidenum">
              <a:rPr lang="en-US"/>
              <a:pPr>
                <a:defRPr/>
              </a:pPr>
              <a:t>‹#›</a:t>
            </a:fld>
            <a:endParaRPr lang="en-US"/>
          </a:p>
        </p:txBody>
      </p:sp>
    </p:spTree>
    <p:extLst>
      <p:ext uri="{BB962C8B-B14F-4D97-AF65-F5344CB8AC3E}">
        <p14:creationId xmlns:p14="http://schemas.microsoft.com/office/powerpoint/2010/main" val="40453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0B1268CF-6C82-4E33-A448-18D4EB5727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1mhrsCFAmYs&amp;list=PLB759AD429C749932" TargetMode="External"/><Relationship Id="rId2" Type="http://schemas.openxmlformats.org/officeDocument/2006/relationships/hyperlink" Target="https://www.youtube.com/watch?v=7OIEFo2axGE&amp;index=1&amp;list=PL07FB5798655A15F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solidFill>
            <a:srgbClr val="FF0000"/>
          </a:solidFill>
        </p:spPr>
        <p:txBody>
          <a:bodyPr/>
          <a:lstStyle/>
          <a:p>
            <a:pPr eaLnBrk="1" hangingPunct="1"/>
            <a:r>
              <a:rPr lang="en-US" sz="4000" smtClean="0">
                <a:solidFill>
                  <a:schemeClr val="bg1"/>
                </a:solidFill>
              </a:rPr>
              <a:t>Ethos, Pathos and Logos</a:t>
            </a:r>
          </a:p>
        </p:txBody>
      </p:sp>
      <p:sp>
        <p:nvSpPr>
          <p:cNvPr id="3" name="Content Placeholder 2"/>
          <p:cNvSpPr>
            <a:spLocks noGrp="1"/>
          </p:cNvSpPr>
          <p:nvPr>
            <p:ph idx="1"/>
          </p:nvPr>
        </p:nvSpPr>
        <p:spPr/>
        <p:txBody>
          <a:bodyPr/>
          <a:lstStyle/>
          <a:p>
            <a:pPr eaLnBrk="1" hangingPunct="1">
              <a:buFontTx/>
              <a:buNone/>
            </a:pPr>
            <a:r>
              <a:rPr lang="en-US" dirty="0" smtClean="0">
                <a:solidFill>
                  <a:schemeClr val="bg1"/>
                </a:solidFill>
              </a:rPr>
              <a:t>1.		Ethos = character/credibility</a:t>
            </a:r>
            <a:br>
              <a:rPr lang="en-US" dirty="0" smtClean="0">
                <a:solidFill>
                  <a:schemeClr val="bg1"/>
                </a:solidFill>
              </a:rPr>
            </a:br>
            <a:endParaRPr lang="en-US" dirty="0" smtClean="0">
              <a:solidFill>
                <a:schemeClr val="bg1"/>
              </a:solidFill>
            </a:endParaRPr>
          </a:p>
          <a:p>
            <a:pPr eaLnBrk="1" hangingPunct="1">
              <a:buFontTx/>
              <a:buNone/>
            </a:pPr>
            <a:r>
              <a:rPr lang="en-US" dirty="0" smtClean="0">
                <a:solidFill>
                  <a:schemeClr val="bg1"/>
                </a:solidFill>
              </a:rPr>
              <a:t>2.		Pathos = emotional appeal</a:t>
            </a:r>
          </a:p>
          <a:p>
            <a:pPr eaLnBrk="1" hangingPunct="1">
              <a:buFontTx/>
              <a:buNone/>
            </a:pPr>
            <a:endParaRPr lang="en-US" dirty="0" smtClean="0">
              <a:solidFill>
                <a:schemeClr val="bg1"/>
              </a:solidFill>
            </a:endParaRPr>
          </a:p>
          <a:p>
            <a:pPr eaLnBrk="1" hangingPunct="1">
              <a:buFontTx/>
              <a:buNone/>
            </a:pPr>
            <a:r>
              <a:rPr lang="en-US" dirty="0" smtClean="0">
                <a:solidFill>
                  <a:schemeClr val="bg1"/>
                </a:solidFill>
              </a:rPr>
              <a:t>3. 	Logos = logical argument; information 	that must make so much sense you 	MUST believe it/buy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Scale>
                                      <p:cBhvr>
                                        <p:cTn id="19"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3" end="3"/>
                                            </p:txEl>
                                          </p:spTgt>
                                        </p:tgtEl>
                                        <p:attrNameLst>
                                          <p:attrName>ppt_x</p:attrName>
                                          <p:attrName>ppt_y</p:attrName>
                                        </p:attrNameLst>
                                      </p:cBhvr>
                                    </p:animMotion>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9" descr="226362754_e0c2631f50_o"/>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0" y="0"/>
            <a:ext cx="2311400" cy="3481388"/>
          </a:xfrm>
        </p:spPr>
      </p:pic>
      <p:pic>
        <p:nvPicPr>
          <p:cNvPr id="14339" name="Picture 10" descr="unicef-verheerernder-zyklon-in-bangladesch-20112007-1"/>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257800" y="0"/>
            <a:ext cx="3886200" cy="3184525"/>
          </a:xfrm>
        </p:spPr>
      </p:pic>
      <p:pic>
        <p:nvPicPr>
          <p:cNvPr id="14340" name="Picture 11" descr="inconvenient_truth_ver2"/>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2286000" y="2286000"/>
            <a:ext cx="2970213" cy="439737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4114800" cy="2057400"/>
          </a:xfrm>
          <a:solidFill>
            <a:srgbClr val="7030A0"/>
          </a:solidFill>
        </p:spPr>
        <p:txBody>
          <a:bodyPr/>
          <a:lstStyle/>
          <a:p>
            <a:pPr eaLnBrk="1" hangingPunct="1"/>
            <a:r>
              <a:rPr lang="en-US" sz="8800" smtClean="0">
                <a:solidFill>
                  <a:schemeClr val="bg1"/>
                </a:solidFill>
                <a:latin typeface="Bodoni MT Black" pitchFamily="18" charset="0"/>
              </a:rPr>
              <a:t>Logos</a:t>
            </a:r>
            <a:br>
              <a:rPr lang="en-US" sz="8800" smtClean="0">
                <a:solidFill>
                  <a:schemeClr val="bg1"/>
                </a:solidFill>
                <a:latin typeface="Bodoni MT Black" pitchFamily="18" charset="0"/>
              </a:rPr>
            </a:br>
            <a:r>
              <a:rPr lang="en-US" sz="3200" smtClean="0">
                <a:solidFill>
                  <a:schemeClr val="bg1"/>
                </a:solidFill>
                <a:latin typeface="Bodoni MT Black" pitchFamily="18" charset="0"/>
              </a:rPr>
              <a:t>Logos means logic</a:t>
            </a:r>
          </a:p>
        </p:txBody>
      </p:sp>
      <p:sp>
        <p:nvSpPr>
          <p:cNvPr id="3075" name="Rectangle 3"/>
          <p:cNvSpPr>
            <a:spLocks noGrp="1" noChangeArrowheads="1"/>
          </p:cNvSpPr>
          <p:nvPr>
            <p:ph type="body" idx="1"/>
          </p:nvPr>
        </p:nvSpPr>
        <p:spPr>
          <a:xfrm>
            <a:off x="457200" y="2362200"/>
            <a:ext cx="8229600" cy="3886200"/>
          </a:xfrm>
        </p:spPr>
        <p:txBody>
          <a:bodyPr/>
          <a:lstStyle/>
          <a:p>
            <a:pPr eaLnBrk="1" hangingPunct="1">
              <a:lnSpc>
                <a:spcPct val="80000"/>
              </a:lnSpc>
              <a:buFontTx/>
              <a:buNone/>
            </a:pPr>
            <a:endParaRPr lang="en-US" sz="2800" dirty="0" smtClean="0">
              <a:solidFill>
                <a:schemeClr val="bg1"/>
              </a:solidFill>
              <a:latin typeface="Tempus Sans ITC" pitchFamily="82" charset="0"/>
            </a:endParaRPr>
          </a:p>
          <a:p>
            <a:pPr marL="0" indent="0" eaLnBrk="1" hangingPunct="1">
              <a:lnSpc>
                <a:spcPct val="80000"/>
              </a:lnSpc>
              <a:buNone/>
            </a:pPr>
            <a:r>
              <a:rPr lang="en-US" sz="2800" dirty="0" smtClean="0">
                <a:solidFill>
                  <a:srgbClr val="FFFF00"/>
                </a:solidFill>
                <a:latin typeface="Tempus Sans ITC" pitchFamily="82" charset="0"/>
              </a:rPr>
              <a:t>Logos </a:t>
            </a:r>
            <a:endParaRPr lang="en-US" sz="2800" dirty="0">
              <a:solidFill>
                <a:srgbClr val="FFFF00"/>
              </a:solidFill>
              <a:latin typeface="Tempus Sans ITC" pitchFamily="82" charset="0"/>
            </a:endParaRPr>
          </a:p>
          <a:p>
            <a:pPr eaLnBrk="1" hangingPunct="1">
              <a:lnSpc>
                <a:spcPct val="80000"/>
              </a:lnSpc>
            </a:pPr>
            <a:r>
              <a:rPr lang="en-US" sz="2800" dirty="0" smtClean="0">
                <a:solidFill>
                  <a:srgbClr val="FFFF00"/>
                </a:solidFill>
                <a:latin typeface="Tempus Sans ITC" pitchFamily="82" charset="0"/>
              </a:rPr>
              <a:t>Provide </a:t>
            </a:r>
            <a:r>
              <a:rPr lang="en-US" sz="2800" dirty="0" smtClean="0">
                <a:solidFill>
                  <a:srgbClr val="FFFF00"/>
                </a:solidFill>
                <a:latin typeface="Tempus Sans ITC" pitchFamily="82" charset="0"/>
              </a:rPr>
              <a:t>evidence</a:t>
            </a:r>
          </a:p>
          <a:p>
            <a:pPr eaLnBrk="1" hangingPunct="1">
              <a:lnSpc>
                <a:spcPct val="80000"/>
              </a:lnSpc>
            </a:pPr>
            <a:r>
              <a:rPr lang="en-US" sz="2800" dirty="0" smtClean="0">
                <a:solidFill>
                  <a:srgbClr val="FFFF00"/>
                </a:solidFill>
                <a:latin typeface="Tempus Sans ITC" pitchFamily="82" charset="0"/>
              </a:rPr>
              <a:t>Cite authorities</a:t>
            </a:r>
          </a:p>
          <a:p>
            <a:pPr eaLnBrk="1" hangingPunct="1">
              <a:lnSpc>
                <a:spcPct val="80000"/>
              </a:lnSpc>
            </a:pPr>
            <a:r>
              <a:rPr lang="en-US" sz="2800" dirty="0" smtClean="0">
                <a:solidFill>
                  <a:srgbClr val="FFFF00"/>
                </a:solidFill>
                <a:latin typeface="Tempus Sans ITC" pitchFamily="82" charset="0"/>
              </a:rPr>
              <a:t>Quote research</a:t>
            </a:r>
          </a:p>
          <a:p>
            <a:pPr eaLnBrk="1" hangingPunct="1">
              <a:lnSpc>
                <a:spcPct val="80000"/>
              </a:lnSpc>
            </a:pPr>
            <a:r>
              <a:rPr lang="en-US" sz="2800" dirty="0" smtClean="0">
                <a:solidFill>
                  <a:srgbClr val="FFFF00"/>
                </a:solidFill>
                <a:latin typeface="Tempus Sans ITC" pitchFamily="82" charset="0"/>
              </a:rPr>
              <a:t>Use facts</a:t>
            </a:r>
          </a:p>
          <a:p>
            <a:pPr eaLnBrk="1" hangingPunct="1">
              <a:lnSpc>
                <a:spcPct val="80000"/>
              </a:lnSpc>
            </a:pPr>
            <a:endParaRPr lang="en-US" sz="2800" dirty="0" smtClean="0">
              <a:solidFill>
                <a:schemeClr val="bg1"/>
              </a:solidFill>
              <a:latin typeface="Tempus Sans ITC" pitchFamily="82" charset="0"/>
            </a:endParaRPr>
          </a:p>
        </p:txBody>
      </p:sp>
      <p:pic>
        <p:nvPicPr>
          <p:cNvPr id="3079" name="Picture 7" descr="http://rds.yahoo.com/_ylt=A0S020nQuCdI_UgAixSjzbkF/SIG=12hqe1u50/EXP=1210649168/**http%3A/blogspot.adunagow.net/media/1/20070423-tech_brai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0782"/>
            <a:ext cx="5257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ppt_x"/>
                                          </p:val>
                                        </p:tav>
                                        <p:tav tm="100000">
                                          <p:val>
                                            <p:strVal val="#ppt_x"/>
                                          </p:val>
                                        </p:tav>
                                      </p:tavLst>
                                    </p:anim>
                                    <p:anim calcmode="lin" valueType="num">
                                      <p:cBhvr additive="base">
                                        <p:cTn id="8" dur="50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079"/>
                                        </p:tgtEl>
                                        <p:attrNameLst>
                                          <p:attrName>style.visibility</p:attrName>
                                        </p:attrNameLst>
                                      </p:cBhvr>
                                      <p:to>
                                        <p:strVal val="visible"/>
                                      </p:to>
                                    </p:set>
                                    <p:anim calcmode="lin" valueType="num">
                                      <p:cBhvr>
                                        <p:cTn id="13" dur="500" fill="hold"/>
                                        <p:tgtEl>
                                          <p:spTgt spid="3079"/>
                                        </p:tgtEl>
                                        <p:attrNameLst>
                                          <p:attrName>ppt_w</p:attrName>
                                        </p:attrNameLst>
                                      </p:cBhvr>
                                      <p:tavLst>
                                        <p:tav tm="0">
                                          <p:val>
                                            <p:fltVal val="0"/>
                                          </p:val>
                                        </p:tav>
                                        <p:tav tm="100000">
                                          <p:val>
                                            <p:strVal val="#ppt_w"/>
                                          </p:val>
                                        </p:tav>
                                      </p:tavLst>
                                    </p:anim>
                                    <p:anim calcmode="lin" valueType="num">
                                      <p:cBhvr>
                                        <p:cTn id="14" dur="500" fill="hold"/>
                                        <p:tgtEl>
                                          <p:spTgt spid="3079"/>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p:cTn id="19" dur="500" decel="50000" fill="hold">
                                          <p:stCondLst>
                                            <p:cond delay="0"/>
                                          </p:stCondLst>
                                        </p:cTn>
                                        <p:tgtEl>
                                          <p:spTgt spid="307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07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07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07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07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07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07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0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075">
                                            <p:txEl>
                                              <p:pRg st="2" end="2"/>
                                            </p:txEl>
                                          </p:spTgt>
                                        </p:tgtEl>
                                        <p:attrNameLst>
                                          <p:attrName>style.visibility</p:attrName>
                                        </p:attrNameLst>
                                      </p:cBhvr>
                                      <p:to>
                                        <p:strVal val="visible"/>
                                      </p:to>
                                    </p:set>
                                    <p:anim calcmode="lin" valueType="num">
                                      <p:cBhvr>
                                        <p:cTn id="31" dur="500" decel="50000" fill="hold">
                                          <p:stCondLst>
                                            <p:cond delay="0"/>
                                          </p:stCondLst>
                                        </p:cTn>
                                        <p:tgtEl>
                                          <p:spTgt spid="307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07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07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07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07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07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07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07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075">
                                            <p:txEl>
                                              <p:pRg st="3" end="3"/>
                                            </p:txEl>
                                          </p:spTgt>
                                        </p:tgtEl>
                                        <p:attrNameLst>
                                          <p:attrName>style.visibility</p:attrName>
                                        </p:attrNameLst>
                                      </p:cBhvr>
                                      <p:to>
                                        <p:strVal val="visible"/>
                                      </p:to>
                                    </p:set>
                                    <p:anim calcmode="lin" valueType="num">
                                      <p:cBhvr>
                                        <p:cTn id="43" dur="500" decel="50000" fill="hold">
                                          <p:stCondLst>
                                            <p:cond delay="0"/>
                                          </p:stCondLst>
                                        </p:cTn>
                                        <p:tgtEl>
                                          <p:spTgt spid="3075">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075">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075">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075">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075">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075">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075">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075">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075">
                                            <p:txEl>
                                              <p:pRg st="4" end="4"/>
                                            </p:txEl>
                                          </p:spTgt>
                                        </p:tgtEl>
                                        <p:attrNameLst>
                                          <p:attrName>style.visibility</p:attrName>
                                        </p:attrNameLst>
                                      </p:cBhvr>
                                      <p:to>
                                        <p:strVal val="visible"/>
                                      </p:to>
                                    </p:set>
                                    <p:anim calcmode="lin" valueType="num">
                                      <p:cBhvr>
                                        <p:cTn id="55" dur="500" decel="50000" fill="hold">
                                          <p:stCondLst>
                                            <p:cond delay="0"/>
                                          </p:stCondLst>
                                        </p:cTn>
                                        <p:tgtEl>
                                          <p:spTgt spid="3075">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075">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075">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075">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075">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075">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075">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07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075">
                                            <p:txEl>
                                              <p:pRg st="5" end="5"/>
                                            </p:txEl>
                                          </p:spTgt>
                                        </p:tgtEl>
                                        <p:attrNameLst>
                                          <p:attrName>style.visibility</p:attrName>
                                        </p:attrNameLst>
                                      </p:cBhvr>
                                      <p:to>
                                        <p:strVal val="visible"/>
                                      </p:to>
                                    </p:set>
                                    <p:anim calcmode="lin" valueType="num">
                                      <p:cBhvr>
                                        <p:cTn id="67" dur="500" decel="50000" fill="hold">
                                          <p:stCondLst>
                                            <p:cond delay="0"/>
                                          </p:stCondLst>
                                        </p:cTn>
                                        <p:tgtEl>
                                          <p:spTgt spid="3075">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075">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075">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075">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075">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075">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075">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a:xfrm>
            <a:off x="457200" y="0"/>
            <a:ext cx="8229600" cy="1143000"/>
          </a:xfrm>
        </p:spPr>
        <p:txBody>
          <a:bodyPr/>
          <a:lstStyle/>
          <a:p>
            <a:pPr eaLnBrk="1" hangingPunct="1"/>
            <a:r>
              <a:rPr lang="en-US" sz="9600" dirty="0" smtClean="0">
                <a:solidFill>
                  <a:schemeClr val="bg1"/>
                </a:solidFill>
                <a:latin typeface="Bodoni MT Black" pitchFamily="18" charset="0"/>
              </a:rPr>
              <a:t>Logos</a:t>
            </a:r>
          </a:p>
        </p:txBody>
      </p:sp>
      <p:sp>
        <p:nvSpPr>
          <p:cNvPr id="16387" name="Rectangle 3"/>
          <p:cNvSpPr>
            <a:spLocks noGrp="1" noChangeArrowheads="1"/>
          </p:cNvSpPr>
          <p:nvPr>
            <p:ph type="body" sz="half" idx="1"/>
          </p:nvPr>
        </p:nvSpPr>
        <p:spPr/>
        <p:txBody>
          <a:bodyPr/>
          <a:lstStyle/>
          <a:p>
            <a:pPr eaLnBrk="1" hangingPunct="1">
              <a:lnSpc>
                <a:spcPct val="80000"/>
              </a:lnSpc>
            </a:pPr>
            <a:endParaRPr lang="en-US" sz="1600" dirty="0" smtClean="0">
              <a:solidFill>
                <a:schemeClr val="bg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81200"/>
            <a:ext cx="5815767" cy="4257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Let’s Practice!</a:t>
            </a:r>
            <a:endParaRPr lang="en-US" dirty="0"/>
          </a:p>
        </p:txBody>
      </p:sp>
      <p:sp>
        <p:nvSpPr>
          <p:cNvPr id="3" name="Text Placeholder 2"/>
          <p:cNvSpPr>
            <a:spLocks noGrp="1"/>
          </p:cNvSpPr>
          <p:nvPr>
            <p:ph type="body" sz="half" idx="1"/>
          </p:nvPr>
        </p:nvSpPr>
        <p:spPr/>
        <p:txBody>
          <a:bodyPr/>
          <a:lstStyle/>
          <a:p>
            <a:r>
              <a:rPr lang="en-US" dirty="0" smtClean="0"/>
              <a:t>“</a:t>
            </a:r>
            <a:endParaRPr lang="en-US" dirty="0"/>
          </a:p>
        </p:txBody>
      </p:sp>
      <p:sp>
        <p:nvSpPr>
          <p:cNvPr id="4" name="Content Placeholder 3"/>
          <p:cNvSpPr>
            <a:spLocks noGrp="1"/>
          </p:cNvSpPr>
          <p:nvPr>
            <p:ph sz="half" idx="2"/>
          </p:nvPr>
        </p:nvSpPr>
        <p:spPr/>
        <p:txBody>
          <a:bodyPr/>
          <a:lstStyle/>
          <a:p>
            <a:endParaRPr lang="en-US"/>
          </a:p>
        </p:txBody>
      </p:sp>
      <p:sp>
        <p:nvSpPr>
          <p:cNvPr id="5" name="Rectangle 4"/>
          <p:cNvSpPr/>
          <p:nvPr/>
        </p:nvSpPr>
        <p:spPr>
          <a:xfrm>
            <a:off x="2286000" y="1942439"/>
            <a:ext cx="4572000" cy="535531"/>
          </a:xfrm>
          <a:prstGeom prst="rect">
            <a:avLst/>
          </a:prstGeom>
        </p:spPr>
        <p:txBody>
          <a:bodyPr>
            <a:spAutoFit/>
          </a:bodyPr>
          <a:lstStyle/>
          <a:p>
            <a:pPr eaLnBrk="1" hangingPunct="1">
              <a:lnSpc>
                <a:spcPct val="80000"/>
              </a:lnSpc>
            </a:pPr>
            <a:r>
              <a:rPr lang="en-US" dirty="0">
                <a:solidFill>
                  <a:schemeClr val="bg1"/>
                </a:solidFill>
              </a:rP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928258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dirty="0" smtClean="0">
                <a:solidFill>
                  <a:srgbClr val="FF0000"/>
                </a:solidFill>
              </a:rPr>
              <a:t>Let’s Practice!</a:t>
            </a:r>
            <a:endParaRPr lang="en-US" dirty="0">
              <a:solidFill>
                <a:srgbClr val="FF0000"/>
              </a:solidFill>
            </a:endParaRPr>
          </a:p>
        </p:txBody>
      </p:sp>
      <p:sp>
        <p:nvSpPr>
          <p:cNvPr id="3" name="Content Placeholder 2"/>
          <p:cNvSpPr>
            <a:spLocks noGrp="1"/>
          </p:cNvSpPr>
          <p:nvPr>
            <p:ph idx="1"/>
          </p:nvPr>
        </p:nvSpPr>
        <p:spPr>
          <a:xfrm>
            <a:off x="304800" y="838200"/>
            <a:ext cx="8382000" cy="5867400"/>
          </a:xfrm>
        </p:spPr>
        <p:txBody>
          <a:bodyPr/>
          <a:lstStyle/>
          <a:p>
            <a:r>
              <a:rPr lang="en-US" dirty="0" smtClean="0">
                <a:solidFill>
                  <a:schemeClr val="accent2">
                    <a:lumMod val="60000"/>
                    <a:lumOff val="40000"/>
                  </a:schemeClr>
                </a:solidFill>
              </a:rPr>
              <a:t>Identify the rhetorical strategy used in each commercial …</a:t>
            </a:r>
          </a:p>
          <a:p>
            <a:pPr marL="0" indent="0">
              <a:buNone/>
            </a:pPr>
            <a:r>
              <a:rPr lang="en-US" sz="2000" dirty="0">
                <a:solidFill>
                  <a:schemeClr val="accent2">
                    <a:lumMod val="60000"/>
                    <a:lumOff val="40000"/>
                  </a:schemeClr>
                </a:solidFill>
                <a:hlinkClick r:id="rId2"/>
              </a:rPr>
              <a:t>https://</a:t>
            </a:r>
            <a:r>
              <a:rPr lang="en-US" sz="2000" dirty="0" smtClean="0">
                <a:solidFill>
                  <a:schemeClr val="accent2">
                    <a:lumMod val="60000"/>
                    <a:lumOff val="40000"/>
                  </a:schemeClr>
                </a:solidFill>
                <a:hlinkClick r:id="rId2"/>
              </a:rPr>
              <a:t>www.youtube.com/watch?v=7OIEFo2axGE&amp;index=1&amp;list=PL07FB5798655A15F6</a:t>
            </a:r>
            <a:endParaRPr lang="en-US" sz="2000" dirty="0" smtClean="0">
              <a:solidFill>
                <a:schemeClr val="accent2">
                  <a:lumMod val="60000"/>
                  <a:lumOff val="40000"/>
                </a:schemeClr>
              </a:solidFill>
            </a:endParaRPr>
          </a:p>
          <a:p>
            <a:pPr marL="0" indent="0">
              <a:buNone/>
            </a:pPr>
            <a:endParaRPr lang="en-US" sz="2000" dirty="0">
              <a:solidFill>
                <a:schemeClr val="accent2">
                  <a:lumMod val="60000"/>
                  <a:lumOff val="40000"/>
                </a:schemeClr>
              </a:solidFill>
            </a:endParaRPr>
          </a:p>
          <a:p>
            <a:pPr marL="0" indent="0">
              <a:buNone/>
            </a:pPr>
            <a:r>
              <a:rPr lang="en-US" sz="2000">
                <a:solidFill>
                  <a:schemeClr val="accent2">
                    <a:lumMod val="60000"/>
                    <a:lumOff val="40000"/>
                  </a:schemeClr>
                </a:solidFill>
              </a:rPr>
              <a:t>https://www.youtube.com/watch?v=TPKgC8KPBMg</a:t>
            </a:r>
            <a:endParaRPr lang="en-US" sz="2000" dirty="0">
              <a:solidFill>
                <a:schemeClr val="accent2">
                  <a:lumMod val="60000"/>
                  <a:lumOff val="40000"/>
                </a:schemeClr>
              </a:solidFill>
            </a:endParaRPr>
          </a:p>
          <a:p>
            <a:pPr marL="0" indent="0">
              <a:buNone/>
            </a:pPr>
            <a:endParaRPr lang="en-US" sz="2000" dirty="0">
              <a:solidFill>
                <a:schemeClr val="accent2">
                  <a:lumMod val="60000"/>
                  <a:lumOff val="40000"/>
                </a:schemeClr>
              </a:solidFill>
            </a:endParaRPr>
          </a:p>
          <a:p>
            <a:pPr marL="0" indent="0">
              <a:buNone/>
            </a:pPr>
            <a:r>
              <a:rPr lang="en-US" sz="2000" b="1" dirty="0">
                <a:solidFill>
                  <a:schemeClr val="accent2">
                    <a:lumMod val="60000"/>
                    <a:lumOff val="40000"/>
                  </a:schemeClr>
                </a:solidFill>
                <a:hlinkClick r:id="rId3"/>
              </a:rPr>
              <a:t>http://</a:t>
            </a:r>
            <a:r>
              <a:rPr lang="en-US" sz="2000" b="1" dirty="0" smtClean="0">
                <a:solidFill>
                  <a:schemeClr val="accent2">
                    <a:lumMod val="60000"/>
                    <a:lumOff val="40000"/>
                  </a:schemeClr>
                </a:solidFill>
                <a:hlinkClick r:id="rId3"/>
              </a:rPr>
              <a:t>www.youtube.com/watch?v=1mhrsCFAmYs&amp;list=PLB759AD429C749932</a:t>
            </a:r>
            <a:endParaRPr lang="en-US" sz="2000" b="1" dirty="0" smtClean="0">
              <a:solidFill>
                <a:schemeClr val="accent2">
                  <a:lumMod val="60000"/>
                  <a:lumOff val="40000"/>
                </a:schemeClr>
              </a:solidFill>
            </a:endParaRPr>
          </a:p>
          <a:p>
            <a:pPr marL="0" indent="0">
              <a:buNone/>
            </a:pPr>
            <a:endParaRPr lang="en-US" sz="2000" dirty="0">
              <a:solidFill>
                <a:schemeClr val="accent2">
                  <a:lumMod val="60000"/>
                  <a:lumOff val="40000"/>
                </a:schemeClr>
              </a:solidFill>
            </a:endParaRPr>
          </a:p>
          <a:p>
            <a:pPr marL="0" indent="0">
              <a:buNone/>
            </a:pPr>
            <a:r>
              <a:rPr lang="en-US" sz="2000" dirty="0">
                <a:solidFill>
                  <a:schemeClr val="accent2">
                    <a:lumMod val="60000"/>
                    <a:lumOff val="40000"/>
                  </a:schemeClr>
                </a:solidFill>
              </a:rPr>
              <a:t>https://www.youtube.com/watch?v=SKL254Y_jtc</a:t>
            </a:r>
            <a:endParaRPr lang="en-US" sz="2000" dirty="0" smtClean="0">
              <a:solidFill>
                <a:schemeClr val="accent2">
                  <a:lumMod val="60000"/>
                  <a:lumOff val="40000"/>
                </a:schemeClr>
              </a:solidFill>
            </a:endParaRPr>
          </a:p>
          <a:p>
            <a:pPr marL="0" indent="0">
              <a:buNone/>
            </a:pPr>
            <a:endParaRPr lang="en-US" sz="2000" dirty="0">
              <a:solidFill>
                <a:schemeClr val="accent2">
                  <a:lumMod val="60000"/>
                  <a:lumOff val="40000"/>
                </a:schemeClr>
              </a:solidFill>
            </a:endParaRPr>
          </a:p>
        </p:txBody>
      </p:sp>
    </p:spTree>
    <p:extLst>
      <p:ext uri="{BB962C8B-B14F-4D97-AF65-F5344CB8AC3E}">
        <p14:creationId xmlns:p14="http://schemas.microsoft.com/office/powerpoint/2010/main" val="2518677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Answers…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2">
                    <a:lumMod val="60000"/>
                    <a:lumOff val="40000"/>
                  </a:schemeClr>
                </a:solidFill>
              </a:rPr>
              <a:t>1) Logos- </a:t>
            </a:r>
            <a:r>
              <a:rPr lang="en-US" dirty="0" err="1" smtClean="0">
                <a:solidFill>
                  <a:schemeClr val="accent2">
                    <a:lumMod val="60000"/>
                    <a:lumOff val="40000"/>
                  </a:schemeClr>
                </a:solidFill>
              </a:rPr>
              <a:t>Geico</a:t>
            </a:r>
            <a:endParaRPr lang="en-US" dirty="0" smtClean="0">
              <a:solidFill>
                <a:schemeClr val="accent2">
                  <a:lumMod val="60000"/>
                  <a:lumOff val="40000"/>
                </a:schemeClr>
              </a:solidFill>
            </a:endParaRPr>
          </a:p>
          <a:p>
            <a:pPr marL="0" indent="0">
              <a:buNone/>
            </a:pPr>
            <a:r>
              <a:rPr lang="en-US" dirty="0" smtClean="0">
                <a:solidFill>
                  <a:schemeClr val="accent2">
                    <a:lumMod val="60000"/>
                    <a:lumOff val="40000"/>
                  </a:schemeClr>
                </a:solidFill>
              </a:rPr>
              <a:t>2) Pathos	- Dog</a:t>
            </a:r>
          </a:p>
          <a:p>
            <a:pPr marL="0" indent="0">
              <a:buNone/>
            </a:pPr>
            <a:r>
              <a:rPr lang="en-US" dirty="0">
                <a:solidFill>
                  <a:schemeClr val="accent2">
                    <a:lumMod val="60000"/>
                    <a:lumOff val="40000"/>
                  </a:schemeClr>
                </a:solidFill>
              </a:rPr>
              <a:t>3</a:t>
            </a:r>
            <a:r>
              <a:rPr lang="en-US" dirty="0" smtClean="0">
                <a:solidFill>
                  <a:schemeClr val="accent2">
                    <a:lumMod val="60000"/>
                    <a:lumOff val="40000"/>
                  </a:schemeClr>
                </a:solidFill>
              </a:rPr>
              <a:t>) Pathos- Target </a:t>
            </a:r>
            <a:r>
              <a:rPr lang="en-US" dirty="0">
                <a:solidFill>
                  <a:schemeClr val="accent2">
                    <a:lumMod val="60000"/>
                    <a:lumOff val="40000"/>
                  </a:schemeClr>
                </a:solidFill>
              </a:rPr>
              <a:t>X</a:t>
            </a:r>
            <a:r>
              <a:rPr lang="en-US" dirty="0" smtClean="0">
                <a:solidFill>
                  <a:schemeClr val="accent2">
                    <a:lumMod val="60000"/>
                    <a:lumOff val="40000"/>
                  </a:schemeClr>
                </a:solidFill>
              </a:rPr>
              <a:t>mas </a:t>
            </a:r>
          </a:p>
          <a:p>
            <a:pPr marL="0" indent="0">
              <a:buNone/>
            </a:pPr>
            <a:r>
              <a:rPr lang="en-US" dirty="0">
                <a:solidFill>
                  <a:schemeClr val="accent2">
                    <a:lumMod val="60000"/>
                    <a:lumOff val="40000"/>
                  </a:schemeClr>
                </a:solidFill>
              </a:rPr>
              <a:t>4</a:t>
            </a:r>
            <a:r>
              <a:rPr lang="en-US" dirty="0" smtClean="0">
                <a:solidFill>
                  <a:schemeClr val="accent2">
                    <a:lumMod val="60000"/>
                    <a:lumOff val="40000"/>
                  </a:schemeClr>
                </a:solidFill>
              </a:rPr>
              <a:t>) Ethos- Chrysler (Eminem and Motor City)</a:t>
            </a:r>
          </a:p>
          <a:p>
            <a:pPr marL="0" indent="0">
              <a:buNone/>
            </a:pPr>
            <a:endParaRPr lang="en-US" dirty="0">
              <a:solidFill>
                <a:schemeClr val="accent2">
                  <a:lumMod val="60000"/>
                  <a:lumOff val="40000"/>
                </a:schemeClr>
              </a:solidFill>
            </a:endParaRPr>
          </a:p>
        </p:txBody>
      </p:sp>
    </p:spTree>
    <p:extLst>
      <p:ext uri="{BB962C8B-B14F-4D97-AF65-F5344CB8AC3E}">
        <p14:creationId xmlns:p14="http://schemas.microsoft.com/office/powerpoint/2010/main" val="4208186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a:solidFill>
            <a:srgbClr val="00B0F0"/>
          </a:solidFill>
        </p:spPr>
        <p:txBody>
          <a:bodyPr/>
          <a:lstStyle/>
          <a:p>
            <a:pPr eaLnBrk="1" hangingPunct="1"/>
            <a:r>
              <a:rPr lang="en-US" sz="9600" smtClean="0">
                <a:solidFill>
                  <a:schemeClr val="bg1"/>
                </a:solidFill>
                <a:latin typeface="Bodoni MT Black" pitchFamily="18" charset="0"/>
              </a:rPr>
              <a:t>Ethos</a:t>
            </a:r>
          </a:p>
        </p:txBody>
      </p:sp>
      <p:sp>
        <p:nvSpPr>
          <p:cNvPr id="9219" name="Rectangle 3"/>
          <p:cNvSpPr>
            <a:spLocks noGrp="1" noChangeArrowheads="1"/>
          </p:cNvSpPr>
          <p:nvPr>
            <p:ph type="body" idx="1"/>
          </p:nvPr>
        </p:nvSpPr>
        <p:spPr>
          <a:xfrm>
            <a:off x="457200" y="1143000"/>
            <a:ext cx="8229600" cy="2362200"/>
          </a:xfrm>
        </p:spPr>
        <p:txBody>
          <a:bodyPr/>
          <a:lstStyle/>
          <a:p>
            <a:pPr eaLnBrk="1" hangingPunct="1">
              <a:lnSpc>
                <a:spcPct val="80000"/>
              </a:lnSpc>
              <a:buFontTx/>
              <a:buNone/>
            </a:pPr>
            <a:r>
              <a:rPr lang="en-US" sz="2400" dirty="0" smtClean="0">
                <a:solidFill>
                  <a:srgbClr val="FFFF00"/>
                </a:solidFill>
              </a:rPr>
              <a:t> </a:t>
            </a:r>
            <a:r>
              <a:rPr lang="en-US" sz="2400" dirty="0" smtClean="0">
                <a:solidFill>
                  <a:schemeClr val="bg1"/>
                </a:solidFill>
              </a:rPr>
              <a:t> </a:t>
            </a:r>
          </a:p>
          <a:p>
            <a:pPr eaLnBrk="1" hangingPunct="1">
              <a:lnSpc>
                <a:spcPct val="80000"/>
              </a:lnSpc>
            </a:pPr>
            <a:r>
              <a:rPr lang="en-US" sz="2400" dirty="0" smtClean="0">
                <a:solidFill>
                  <a:schemeClr val="bg1"/>
                </a:solidFill>
              </a:rPr>
              <a:t>Speaker establishes </a:t>
            </a:r>
            <a:r>
              <a:rPr lang="en-US" sz="2400" b="1" dirty="0" smtClean="0">
                <a:solidFill>
                  <a:schemeClr val="bg1"/>
                </a:solidFill>
              </a:rPr>
              <a:t>moral </a:t>
            </a:r>
            <a:r>
              <a:rPr lang="en-US" sz="2400" b="1" u="sng" dirty="0" smtClean="0">
                <a:solidFill>
                  <a:schemeClr val="bg1"/>
                </a:solidFill>
              </a:rPr>
              <a:t>credibility</a:t>
            </a:r>
            <a:r>
              <a:rPr lang="en-US" sz="2400" b="1" dirty="0" smtClean="0">
                <a:solidFill>
                  <a:schemeClr val="bg1"/>
                </a:solidFill>
              </a:rPr>
              <a:t> </a:t>
            </a:r>
            <a:r>
              <a:rPr lang="en-US" sz="2400" dirty="0" smtClean="0">
                <a:solidFill>
                  <a:schemeClr val="bg1"/>
                </a:solidFill>
              </a:rPr>
              <a:t>in the minds of the audience at the beginning of his or her speech.   </a:t>
            </a:r>
          </a:p>
          <a:p>
            <a:pPr eaLnBrk="1" hangingPunct="1">
              <a:lnSpc>
                <a:spcPct val="80000"/>
              </a:lnSpc>
            </a:pPr>
            <a:r>
              <a:rPr lang="en-US" sz="2400" dirty="0" smtClean="0">
                <a:solidFill>
                  <a:schemeClr val="bg1"/>
                </a:solidFill>
              </a:rPr>
              <a:t>We tend to believe people we respect</a:t>
            </a:r>
          </a:p>
          <a:p>
            <a:pPr eaLnBrk="1" hangingPunct="1">
              <a:lnSpc>
                <a:spcPct val="80000"/>
              </a:lnSpc>
            </a:pPr>
            <a:r>
              <a:rPr lang="en-US" sz="2400" b="1" dirty="0" smtClean="0">
                <a:solidFill>
                  <a:schemeClr val="bg1"/>
                </a:solidFill>
              </a:rPr>
              <a:t>Someone who has authority; Someone who is likeable</a:t>
            </a:r>
          </a:p>
          <a:p>
            <a:pPr eaLnBrk="1" hangingPunct="1">
              <a:lnSpc>
                <a:spcPct val="80000"/>
              </a:lnSpc>
              <a:buFontTx/>
              <a:buNone/>
            </a:pPr>
            <a:endParaRPr lang="en-US" sz="2400" b="1" dirty="0" smtClean="0">
              <a:solidFill>
                <a:schemeClr val="bg1"/>
              </a:solidFill>
            </a:endParaRPr>
          </a:p>
        </p:txBody>
      </p:sp>
      <p:pic>
        <p:nvPicPr>
          <p:cNvPr id="9220" name="Picture 11" descr="medical-endors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600"/>
            <a:ext cx="27146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9"/>
          <p:cNvSpPr txBox="1">
            <a:spLocks noChangeArrowheads="1"/>
          </p:cNvSpPr>
          <p:nvPr/>
        </p:nvSpPr>
        <p:spPr bwMode="auto">
          <a:xfrm>
            <a:off x="4038600" y="4495800"/>
            <a:ext cx="3505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1"/>
                </a:solidFill>
              </a:rPr>
              <a:t>A </a:t>
            </a:r>
            <a:r>
              <a:rPr lang="en-US" dirty="0">
                <a:solidFill>
                  <a:schemeClr val="bg1"/>
                </a:solidFill>
              </a:rPr>
              <a:t>trusted doctor gives you </a:t>
            </a:r>
            <a:r>
              <a:rPr lang="en-US" dirty="0" smtClean="0">
                <a:solidFill>
                  <a:schemeClr val="bg1"/>
                </a:solidFill>
              </a:rPr>
              <a:t>advice.</a:t>
            </a:r>
          </a:p>
          <a:p>
            <a:pPr eaLnBrk="1" hangingPunct="1"/>
            <a:r>
              <a:rPr lang="en-US" dirty="0">
                <a:solidFill>
                  <a:schemeClr val="bg1"/>
                </a:solidFill>
              </a:rPr>
              <a:t>Y</a:t>
            </a:r>
            <a:r>
              <a:rPr lang="en-US" dirty="0" smtClean="0">
                <a:solidFill>
                  <a:schemeClr val="bg1"/>
                </a:solidFill>
              </a:rPr>
              <a:t>ou </a:t>
            </a:r>
            <a:r>
              <a:rPr lang="en-US" dirty="0">
                <a:solidFill>
                  <a:schemeClr val="bg1"/>
                </a:solidFill>
              </a:rPr>
              <a:t>may not understand all of the medical reasoning behind the advice, but you nonetheless follow the directions because you believe that the </a:t>
            </a:r>
            <a:r>
              <a:rPr lang="en-US" dirty="0" smtClean="0">
                <a:solidFill>
                  <a:schemeClr val="bg1"/>
                </a:solidFill>
              </a:rPr>
              <a:t>doctors know </a:t>
            </a:r>
            <a:r>
              <a:rPr lang="en-US" dirty="0">
                <a:solidFill>
                  <a:schemeClr val="bg1"/>
                </a:solidFill>
              </a:rPr>
              <a:t>what </a:t>
            </a:r>
            <a:r>
              <a:rPr lang="en-US" dirty="0" smtClean="0">
                <a:solidFill>
                  <a:schemeClr val="bg1"/>
                </a:solidFill>
              </a:rPr>
              <a:t>they are talking </a:t>
            </a:r>
            <a:r>
              <a:rPr lang="en-US" dirty="0">
                <a:solidFill>
                  <a:schemeClr val="bg1"/>
                </a:solidFill>
              </a:rPr>
              <a:t>about. </a:t>
            </a:r>
          </a:p>
          <a:p>
            <a:pPr eaLnBrk="1" hangingPunct="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a:solidFill>
            <a:srgbClr val="002060"/>
          </a:solidFill>
          <a:ln>
            <a:solidFill>
              <a:srgbClr val="FFFF00"/>
            </a:solidFill>
            <a:miter lim="800000"/>
            <a:headEnd/>
            <a:tailEnd/>
          </a:ln>
        </p:spPr>
        <p:txBody>
          <a:bodyPr/>
          <a:lstStyle/>
          <a:p>
            <a:pPr eaLnBrk="1" hangingPunct="1"/>
            <a:r>
              <a:rPr lang="en-US" smtClean="0">
                <a:solidFill>
                  <a:schemeClr val="bg1"/>
                </a:solidFill>
              </a:rPr>
              <a:t>Ethos = an appeal to ethics</a:t>
            </a:r>
          </a:p>
        </p:txBody>
      </p:sp>
      <p:sp>
        <p:nvSpPr>
          <p:cNvPr id="3" name="Content Placeholder 2"/>
          <p:cNvSpPr>
            <a:spLocks noGrp="1"/>
          </p:cNvSpPr>
          <p:nvPr>
            <p:ph idx="1"/>
          </p:nvPr>
        </p:nvSpPr>
        <p:spPr>
          <a:xfrm>
            <a:off x="457200" y="-152400"/>
            <a:ext cx="8229600" cy="2590800"/>
          </a:xfrm>
        </p:spPr>
        <p:txBody>
          <a:bodyPr/>
          <a:lstStyle/>
          <a:p>
            <a:pPr eaLnBrk="1" hangingPunct="1">
              <a:lnSpc>
                <a:spcPct val="80000"/>
              </a:lnSpc>
            </a:pPr>
            <a:r>
              <a:rPr lang="en-US" sz="2200" dirty="0" smtClean="0">
                <a:solidFill>
                  <a:schemeClr val="bg1"/>
                </a:solidFill>
              </a:rPr>
              <a:t>   </a:t>
            </a:r>
          </a:p>
          <a:p>
            <a:pPr eaLnBrk="1" hangingPunct="1"/>
            <a:endParaRPr lang="en-US" sz="2400" b="1" dirty="0" smtClean="0"/>
          </a:p>
        </p:txBody>
      </p:sp>
      <p:sp>
        <p:nvSpPr>
          <p:cNvPr id="6" name="TextBox 5"/>
          <p:cNvSpPr txBox="1">
            <a:spLocks noChangeArrowheads="1"/>
          </p:cNvSpPr>
          <p:nvPr/>
        </p:nvSpPr>
        <p:spPr bwMode="auto">
          <a:xfrm>
            <a:off x="381000" y="2270957"/>
            <a:ext cx="483722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eaLnBrk="1" hangingPunct="1">
              <a:buFont typeface="Arial" panose="020B0604020202020204" pitchFamily="34" charset="0"/>
              <a:buChar char="•"/>
            </a:pPr>
            <a:r>
              <a:rPr lang="en-US" dirty="0" smtClean="0">
                <a:solidFill>
                  <a:schemeClr val="bg1"/>
                </a:solidFill>
              </a:rPr>
              <a:t>Professional basketball </a:t>
            </a:r>
            <a:r>
              <a:rPr lang="en-US" dirty="0">
                <a:solidFill>
                  <a:schemeClr val="bg1"/>
                </a:solidFill>
              </a:rPr>
              <a:t>players have established their credibility in sports by playing in the </a:t>
            </a:r>
            <a:r>
              <a:rPr lang="en-US" dirty="0" smtClean="0">
                <a:solidFill>
                  <a:schemeClr val="bg1"/>
                </a:solidFill>
              </a:rPr>
              <a:t>NBA.  </a:t>
            </a:r>
          </a:p>
          <a:p>
            <a:pPr eaLnBrk="1" hangingPunct="1"/>
            <a:endParaRPr lang="en-US" dirty="0">
              <a:solidFill>
                <a:schemeClr val="bg1"/>
              </a:solidFill>
            </a:endParaRPr>
          </a:p>
          <a:p>
            <a:pPr marL="285750" indent="-285750" eaLnBrk="1" hangingPunct="1">
              <a:buFont typeface="Arial" panose="020B0604020202020204" pitchFamily="34" charset="0"/>
              <a:buChar char="•"/>
            </a:pPr>
            <a:r>
              <a:rPr lang="en-US" dirty="0" smtClean="0">
                <a:solidFill>
                  <a:schemeClr val="bg1"/>
                </a:solidFill>
              </a:rPr>
              <a:t>If Kobe Bryant </a:t>
            </a:r>
            <a:r>
              <a:rPr lang="en-US" dirty="0">
                <a:solidFill>
                  <a:schemeClr val="bg1"/>
                </a:solidFill>
              </a:rPr>
              <a:t>tells us that </a:t>
            </a:r>
            <a:r>
              <a:rPr lang="en-US" dirty="0" smtClean="0">
                <a:solidFill>
                  <a:schemeClr val="bg1"/>
                </a:solidFill>
              </a:rPr>
              <a:t>Vitamin water </a:t>
            </a:r>
            <a:r>
              <a:rPr lang="en-US" dirty="0">
                <a:solidFill>
                  <a:schemeClr val="bg1"/>
                </a:solidFill>
              </a:rPr>
              <a:t>is the best </a:t>
            </a:r>
            <a:r>
              <a:rPr lang="en-US" dirty="0" smtClean="0">
                <a:solidFill>
                  <a:schemeClr val="bg1"/>
                </a:solidFill>
              </a:rPr>
              <a:t>drink for improving athletic performance, </a:t>
            </a:r>
            <a:r>
              <a:rPr lang="en-US" dirty="0">
                <a:solidFill>
                  <a:schemeClr val="bg1"/>
                </a:solidFill>
              </a:rPr>
              <a:t>we believe that he knows what he is talking about.</a:t>
            </a:r>
          </a:p>
        </p:txBody>
      </p:sp>
      <p:pic>
        <p:nvPicPr>
          <p:cNvPr id="1026" name="Picture 2" descr="Image result for ethos examples in advertis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143000"/>
            <a:ext cx="2155793" cy="30607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8" presetClass="entr" presetSubtype="0" accel="5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80">
                                          <p:stCondLst>
                                            <p:cond delay="0"/>
                                          </p:stCondLst>
                                        </p:cTn>
                                        <p:tgtEl>
                                          <p:spTgt spid="6"/>
                                        </p:tgtEl>
                                      </p:cBhvr>
                                    </p:animEffect>
                                    <p:anim calcmode="lin" valueType="num">
                                      <p:cBhvr>
                                        <p:cTn id="2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7" dur="26">
                                          <p:stCondLst>
                                            <p:cond delay="650"/>
                                          </p:stCondLst>
                                        </p:cTn>
                                        <p:tgtEl>
                                          <p:spTgt spid="6"/>
                                        </p:tgtEl>
                                      </p:cBhvr>
                                      <p:to x="100000" y="60000"/>
                                    </p:animScale>
                                    <p:animScale>
                                      <p:cBhvr>
                                        <p:cTn id="28" dur="166" decel="50000">
                                          <p:stCondLst>
                                            <p:cond delay="676"/>
                                          </p:stCondLst>
                                        </p:cTn>
                                        <p:tgtEl>
                                          <p:spTgt spid="6"/>
                                        </p:tgtEl>
                                      </p:cBhvr>
                                      <p:to x="100000" y="100000"/>
                                    </p:animScale>
                                    <p:animScale>
                                      <p:cBhvr>
                                        <p:cTn id="29" dur="26">
                                          <p:stCondLst>
                                            <p:cond delay="1312"/>
                                          </p:stCondLst>
                                        </p:cTn>
                                        <p:tgtEl>
                                          <p:spTgt spid="6"/>
                                        </p:tgtEl>
                                      </p:cBhvr>
                                      <p:to x="100000" y="80000"/>
                                    </p:animScale>
                                    <p:animScale>
                                      <p:cBhvr>
                                        <p:cTn id="30" dur="166" decel="50000">
                                          <p:stCondLst>
                                            <p:cond delay="1338"/>
                                          </p:stCondLst>
                                        </p:cTn>
                                        <p:tgtEl>
                                          <p:spTgt spid="6"/>
                                        </p:tgtEl>
                                      </p:cBhvr>
                                      <p:to x="100000" y="100000"/>
                                    </p:animScale>
                                    <p:animScale>
                                      <p:cBhvr>
                                        <p:cTn id="31" dur="26">
                                          <p:stCondLst>
                                            <p:cond delay="1642"/>
                                          </p:stCondLst>
                                        </p:cTn>
                                        <p:tgtEl>
                                          <p:spTgt spid="6"/>
                                        </p:tgtEl>
                                      </p:cBhvr>
                                      <p:to x="100000" y="90000"/>
                                    </p:animScale>
                                    <p:animScale>
                                      <p:cBhvr>
                                        <p:cTn id="32" dur="166" decel="50000">
                                          <p:stCondLst>
                                            <p:cond delay="1668"/>
                                          </p:stCondLst>
                                        </p:cTn>
                                        <p:tgtEl>
                                          <p:spTgt spid="6"/>
                                        </p:tgtEl>
                                      </p:cBhvr>
                                      <p:to x="100000" y="100000"/>
                                    </p:animScale>
                                    <p:animScale>
                                      <p:cBhvr>
                                        <p:cTn id="33" dur="26">
                                          <p:stCondLst>
                                            <p:cond delay="1808"/>
                                          </p:stCondLst>
                                        </p:cTn>
                                        <p:tgtEl>
                                          <p:spTgt spid="6"/>
                                        </p:tgtEl>
                                      </p:cBhvr>
                                      <p:to x="100000" y="95000"/>
                                    </p:animScale>
                                    <p:animScale>
                                      <p:cBhvr>
                                        <p:cTn id="3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smtClean="0">
                <a:solidFill>
                  <a:srgbClr val="FFFF00"/>
                </a:solidFill>
                <a:latin typeface="Tempus Sans ITC" pitchFamily="82" charset="0"/>
              </a:rPr>
              <a:t/>
            </a:r>
            <a:br>
              <a:rPr lang="en-US" dirty="0" smtClean="0">
                <a:solidFill>
                  <a:srgbClr val="FFFF00"/>
                </a:solidFill>
                <a:latin typeface="Tempus Sans ITC" pitchFamily="82" charset="0"/>
              </a:rPr>
            </a:br>
            <a:r>
              <a:rPr lang="en-US" dirty="0">
                <a:solidFill>
                  <a:srgbClr val="FFFF00"/>
                </a:solidFill>
                <a:latin typeface="Tempus Sans ITC" pitchFamily="82" charset="0"/>
              </a:rPr>
              <a:t/>
            </a:r>
            <a:br>
              <a:rPr lang="en-US" dirty="0">
                <a:solidFill>
                  <a:srgbClr val="FFFF00"/>
                </a:solidFill>
                <a:latin typeface="Tempus Sans ITC" pitchFamily="82" charset="0"/>
              </a:rPr>
            </a:br>
            <a:r>
              <a:rPr lang="en-US" dirty="0" smtClean="0">
                <a:solidFill>
                  <a:srgbClr val="FFFF00"/>
                </a:solidFill>
                <a:latin typeface="Tempus Sans ITC" pitchFamily="82" charset="0"/>
              </a:rPr>
              <a:t>Ethos </a:t>
            </a:r>
            <a:r>
              <a:rPr lang="en-US" dirty="0">
                <a:solidFill>
                  <a:srgbClr val="FFFF00"/>
                </a:solidFill>
                <a:latin typeface="Tempus Sans ITC" pitchFamily="82" charset="0"/>
              </a:rPr>
              <a:t>– </a:t>
            </a:r>
            <a:r>
              <a:rPr lang="en-US" dirty="0" smtClean="0">
                <a:solidFill>
                  <a:srgbClr val="FFFF00"/>
                </a:solidFill>
                <a:latin typeface="Tempus Sans ITC" pitchFamily="82" charset="0"/>
              </a:rPr>
              <a:t>How to establish good character and </a:t>
            </a:r>
            <a:r>
              <a:rPr lang="en-US" dirty="0" err="1" smtClean="0">
                <a:solidFill>
                  <a:srgbClr val="FFFF00"/>
                </a:solidFill>
                <a:latin typeface="Tempus Sans ITC" pitchFamily="82" charset="0"/>
              </a:rPr>
              <a:t>credibilty</a:t>
            </a:r>
            <a:r>
              <a:rPr lang="en-US" dirty="0">
                <a:solidFill>
                  <a:srgbClr val="FFFF00"/>
                </a:solidFill>
                <a:latin typeface="Tempus Sans ITC" pitchFamily="82" charset="0"/>
              </a:rPr>
              <a:t/>
            </a:r>
            <a:br>
              <a:rPr lang="en-US" dirty="0">
                <a:solidFill>
                  <a:srgbClr val="FFFF00"/>
                </a:solidFill>
                <a:latin typeface="Tempus Sans ITC" pitchFamily="82" charset="0"/>
              </a:rPr>
            </a:br>
            <a:r>
              <a:rPr lang="en-US" dirty="0">
                <a:solidFill>
                  <a:srgbClr val="FFFF00"/>
                </a:solidFill>
                <a:latin typeface="Tempus Sans ITC" pitchFamily="82" charset="0"/>
              </a:rPr>
              <a:t/>
            </a:r>
            <a:br>
              <a:rPr lang="en-US" dirty="0">
                <a:solidFill>
                  <a:srgbClr val="FFFF00"/>
                </a:solidFill>
                <a:latin typeface="Tempus Sans ITC" pitchFamily="82" charset="0"/>
              </a:rPr>
            </a:br>
            <a:endParaRPr lang="en-US" dirty="0"/>
          </a:p>
        </p:txBody>
      </p:sp>
      <p:sp>
        <p:nvSpPr>
          <p:cNvPr id="3" name="Content Placeholder 2"/>
          <p:cNvSpPr>
            <a:spLocks noGrp="1"/>
          </p:cNvSpPr>
          <p:nvPr>
            <p:ph idx="1"/>
          </p:nvPr>
        </p:nvSpPr>
        <p:spPr/>
        <p:txBody>
          <a:bodyPr/>
          <a:lstStyle/>
          <a:p>
            <a:r>
              <a:rPr lang="en-US" dirty="0" smtClean="0">
                <a:solidFill>
                  <a:srgbClr val="FFFF00"/>
                </a:solidFill>
                <a:latin typeface="Tempus Sans ITC" pitchFamily="82" charset="0"/>
              </a:rPr>
              <a:t>Use only credible, reliable sources to build your argument and cite those sources properly</a:t>
            </a:r>
          </a:p>
          <a:p>
            <a:r>
              <a:rPr lang="en-US" dirty="0" smtClean="0">
                <a:solidFill>
                  <a:srgbClr val="FFFF00"/>
                </a:solidFill>
                <a:latin typeface="Tempus Sans ITC" pitchFamily="82" charset="0"/>
              </a:rPr>
              <a:t>Establish common ground with your audience. Acknowledge values and beliefs shared by both sides of the argument</a:t>
            </a:r>
          </a:p>
          <a:p>
            <a:r>
              <a:rPr lang="en-US" dirty="0" smtClean="0">
                <a:solidFill>
                  <a:srgbClr val="FFFF00"/>
                </a:solidFill>
                <a:latin typeface="Tempus Sans ITC" pitchFamily="82" charset="0"/>
              </a:rPr>
              <a:t>Disclose why you are interested in this topic or what personal experiences you have had with the topic</a:t>
            </a:r>
            <a:endParaRPr lang="en-US" dirty="0"/>
          </a:p>
        </p:txBody>
      </p:sp>
    </p:spTree>
    <p:extLst>
      <p:ext uri="{BB962C8B-B14F-4D97-AF65-F5344CB8AC3E}">
        <p14:creationId xmlns:p14="http://schemas.microsoft.com/office/powerpoint/2010/main" val="4020245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empus Sans ITC" pitchFamily="82" charset="0"/>
              </a:rPr>
              <a:t>Ethos – How to present</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solidFill>
                  <a:srgbClr val="FFFF00"/>
                </a:solidFill>
                <a:latin typeface="Tempus Sans ITC" pitchFamily="82" charset="0"/>
              </a:rPr>
              <a:t>Strong voice</a:t>
            </a:r>
            <a:endParaRPr lang="en-US" dirty="0"/>
          </a:p>
          <a:p>
            <a:r>
              <a:rPr lang="en-US" dirty="0" smtClean="0">
                <a:solidFill>
                  <a:srgbClr val="FFFF00"/>
                </a:solidFill>
                <a:latin typeface="Tempus Sans ITC" pitchFamily="82" charset="0"/>
              </a:rPr>
              <a:t>Demonstrate that you have done your research</a:t>
            </a:r>
          </a:p>
          <a:p>
            <a:r>
              <a:rPr lang="en-US" dirty="0" smtClean="0">
                <a:solidFill>
                  <a:srgbClr val="FFFF00"/>
                </a:solidFill>
                <a:latin typeface="Tempus Sans ITC" pitchFamily="82" charset="0"/>
              </a:rPr>
              <a:t>Support reasons with appropriate, logical evidence</a:t>
            </a:r>
          </a:p>
        </p:txBody>
      </p:sp>
    </p:spTree>
    <p:extLst>
      <p:ext uri="{BB962C8B-B14F-4D97-AF65-F5344CB8AC3E}">
        <p14:creationId xmlns:p14="http://schemas.microsoft.com/office/powerpoint/2010/main" val="838696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sz="quarter"/>
          </p:nvPr>
        </p:nvSpPr>
        <p:spPr/>
        <p:txBody>
          <a:bodyPr/>
          <a:lstStyle/>
          <a:p>
            <a:pPr eaLnBrk="1" hangingPunct="1"/>
            <a:endParaRPr lang="en-US" dirty="0" smtClean="0"/>
          </a:p>
        </p:txBody>
      </p:sp>
      <p:pic>
        <p:nvPicPr>
          <p:cNvPr id="11267" name="Picture 10" descr="1093434743_0737"/>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800600" y="4119563"/>
            <a:ext cx="3886200" cy="2487612"/>
          </a:xfrm>
        </p:spPr>
      </p:pic>
      <p:pic>
        <p:nvPicPr>
          <p:cNvPr id="11268" name="Picture 11" descr="medical-endorsements"/>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09600" y="4038600"/>
            <a:ext cx="3886200" cy="2617788"/>
          </a:xfrm>
        </p:spPr>
      </p:pic>
      <p:pic>
        <p:nvPicPr>
          <p:cNvPr id="11270" name="Picture 14" descr="proactiv_070808_01"/>
          <p:cNvPicPr>
            <a:picLocks noGrp="1"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a:xfrm>
            <a:off x="4648200" y="709613"/>
            <a:ext cx="4191000" cy="3000375"/>
          </a:xfrm>
        </p:spPr>
      </p:pic>
      <p:sp>
        <p:nvSpPr>
          <p:cNvPr id="2" name="Content Placeholder 1"/>
          <p:cNvSpPr>
            <a:spLocks noGrp="1"/>
          </p:cNvSpPr>
          <p:nvPr>
            <p:ph sz="quarter" idx="3"/>
          </p:nvPr>
        </p:nvSpPr>
        <p:spPr/>
        <p:txBody>
          <a:bodyPr/>
          <a:lstStyle/>
          <a:p>
            <a:endParaRPr lang="en-US" dirty="0"/>
          </a:p>
        </p:txBody>
      </p:sp>
      <p:pic>
        <p:nvPicPr>
          <p:cNvPr id="2050" name="Picture 2" descr="Image result for ethos examples in advertis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143000"/>
            <a:ext cx="3593690" cy="24574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a:solidFill>
            <a:srgbClr val="00B0F0"/>
          </a:solidFill>
        </p:spPr>
        <p:txBody>
          <a:bodyPr/>
          <a:lstStyle/>
          <a:p>
            <a:pPr eaLnBrk="1" hangingPunct="1"/>
            <a:r>
              <a:rPr lang="en-US" sz="4000" smtClean="0">
                <a:solidFill>
                  <a:schemeClr val="bg1"/>
                </a:solidFill>
              </a:rPr>
              <a:t>Pathos = an emotional argument</a:t>
            </a:r>
          </a:p>
        </p:txBody>
      </p:sp>
      <p:sp>
        <p:nvSpPr>
          <p:cNvPr id="3" name="Content Placeholder 2"/>
          <p:cNvSpPr>
            <a:spLocks noGrp="1"/>
          </p:cNvSpPr>
          <p:nvPr>
            <p:ph idx="1"/>
          </p:nvPr>
        </p:nvSpPr>
        <p:spPr>
          <a:xfrm>
            <a:off x="533400" y="1143000"/>
            <a:ext cx="8229600" cy="2286000"/>
          </a:xfrm>
        </p:spPr>
        <p:txBody>
          <a:bodyPr/>
          <a:lstStyle/>
          <a:p>
            <a:pPr eaLnBrk="1" hangingPunct="1"/>
            <a:r>
              <a:rPr lang="en-US" sz="2400" dirty="0" smtClean="0">
                <a:solidFill>
                  <a:schemeClr val="bg1"/>
                </a:solidFill>
              </a:rPr>
              <a:t>The use of emotional appeal. </a:t>
            </a:r>
          </a:p>
          <a:p>
            <a:pPr eaLnBrk="1" hangingPunct="1"/>
            <a:r>
              <a:rPr lang="en-US" sz="2400" dirty="0" smtClean="0">
                <a:solidFill>
                  <a:schemeClr val="bg1"/>
                </a:solidFill>
              </a:rPr>
              <a:t>Both words and pictures can achieve this appeal.  In this picture, Haitian children are collecting water.  Children and adults spend all day digging for water because most of Haiti does not have access to water.</a:t>
            </a:r>
          </a:p>
        </p:txBody>
      </p:sp>
      <p:pic>
        <p:nvPicPr>
          <p:cNvPr id="4" name="Picture 5" descr="http://www.geocities.com/pricelessbb/pover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429000"/>
            <a:ext cx="56943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from="(-#ppt_w/2)" to="(#ppt_x)" calcmode="lin" valueType="num">
                                      <p:cBhvr>
                                        <p:cTn id="24" dur="600" fill="hold">
                                          <p:stCondLst>
                                            <p:cond delay="0"/>
                                          </p:stCondLst>
                                        </p:cTn>
                                        <p:tgtEl>
                                          <p:spTgt spid="3">
                                            <p:txEl>
                                              <p:pRg st="0" end="0"/>
                                            </p:txEl>
                                          </p:spTgt>
                                        </p:tgtEl>
                                        <p:attrNameLst>
                                          <p:attrName>ppt_x</p:attrName>
                                        </p:attrNameLst>
                                      </p:cBhvr>
                                    </p:anim>
                                    <p:anim from="0" to="-1.0" calcmode="lin" valueType="num">
                                      <p:cBhvr>
                                        <p:cTn id="25" dur="200" decel="50000" autoRev="1" fill="hold">
                                          <p:stCondLst>
                                            <p:cond delay="600"/>
                                          </p:stCondLst>
                                        </p:cTn>
                                        <p:tgtEl>
                                          <p:spTgt spid="3">
                                            <p:txEl>
                                              <p:pRg st="0" end="0"/>
                                            </p:txEl>
                                          </p:spTgt>
                                        </p:tgtEl>
                                        <p:attrNameLst>
                                          <p:attrName>xshear</p:attrName>
                                        </p:attrNameLst>
                                      </p:cBhvr>
                                    </p:anim>
                                    <p:animScale>
                                      <p:cBhvr>
                                        <p:cTn id="26" dur="200" decel="100000" autoRev="1" fill="hold">
                                          <p:stCondLst>
                                            <p:cond delay="600"/>
                                          </p:stCondLst>
                                        </p:cTn>
                                        <p:tgtEl>
                                          <p:spTgt spid="3">
                                            <p:txEl>
                                              <p:pRg st="0" end="0"/>
                                            </p:txEl>
                                          </p:spTgt>
                                        </p:tgtEl>
                                      </p:cBhvr>
                                      <p:from x="100000" y="100000"/>
                                      <p:to x="80000" y="100000"/>
                                    </p:animScale>
                                    <p:anim by="(#ppt_h/3+#ppt_w*0.1)" calcmode="lin" valueType="num">
                                      <p:cBhvr additive="sum">
                                        <p:cTn id="27"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from="(-#ppt_w/2)" to="(#ppt_x)" calcmode="lin" valueType="num">
                                      <p:cBhvr>
                                        <p:cTn id="32" dur="600" fill="hold">
                                          <p:stCondLst>
                                            <p:cond delay="0"/>
                                          </p:stCondLst>
                                        </p:cTn>
                                        <p:tgtEl>
                                          <p:spTgt spid="3">
                                            <p:txEl>
                                              <p:pRg st="1" end="1"/>
                                            </p:txEl>
                                          </p:spTgt>
                                        </p:tgtEl>
                                        <p:attrNameLst>
                                          <p:attrName>ppt_x</p:attrName>
                                        </p:attrNameLst>
                                      </p:cBhvr>
                                    </p:anim>
                                    <p:anim from="0" to="-1.0" calcmode="lin" valueType="num">
                                      <p:cBhvr>
                                        <p:cTn id="33" dur="200" decel="50000" autoRev="1" fill="hold">
                                          <p:stCondLst>
                                            <p:cond delay="600"/>
                                          </p:stCondLst>
                                        </p:cTn>
                                        <p:tgtEl>
                                          <p:spTgt spid="3">
                                            <p:txEl>
                                              <p:pRg st="1" end="1"/>
                                            </p:txEl>
                                          </p:spTgt>
                                        </p:tgtEl>
                                        <p:attrNameLst>
                                          <p:attrName>xshear</p:attrName>
                                        </p:attrNameLst>
                                      </p:cBhvr>
                                    </p:anim>
                                    <p:animScale>
                                      <p:cBhvr>
                                        <p:cTn id="34" dur="200" decel="100000" autoRev="1" fill="hold">
                                          <p:stCondLst>
                                            <p:cond delay="600"/>
                                          </p:stCondLst>
                                        </p:cTn>
                                        <p:tgtEl>
                                          <p:spTgt spid="3">
                                            <p:txEl>
                                              <p:pRg st="1" end="1"/>
                                            </p:txEl>
                                          </p:spTgt>
                                        </p:tgtEl>
                                      </p:cBhvr>
                                      <p:from x="100000" y="100000"/>
                                      <p:to x="80000" y="100000"/>
                                    </p:animScale>
                                    <p:anim by="(#ppt_h/3+#ppt_w*0.1)" calcmode="lin" valueType="num">
                                      <p:cBhvr additive="sum">
                                        <p:cTn id="35"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a:solidFill>
            <a:schemeClr val="accent2"/>
          </a:solidFill>
        </p:spPr>
        <p:txBody>
          <a:bodyPr/>
          <a:lstStyle/>
          <a:p>
            <a:pPr eaLnBrk="1" hangingPunct="1"/>
            <a:r>
              <a:rPr lang="en-US" sz="9600" smtClean="0">
                <a:solidFill>
                  <a:schemeClr val="bg1"/>
                </a:solidFill>
                <a:latin typeface="Bodoni MT Black" pitchFamily="18" charset="0"/>
              </a:rPr>
              <a:t>Pathos</a:t>
            </a:r>
          </a:p>
        </p:txBody>
      </p:sp>
      <p:sp>
        <p:nvSpPr>
          <p:cNvPr id="6147" name="Rectangle 3"/>
          <p:cNvSpPr>
            <a:spLocks noGrp="1" noChangeArrowheads="1"/>
          </p:cNvSpPr>
          <p:nvPr>
            <p:ph type="body" idx="1"/>
          </p:nvPr>
        </p:nvSpPr>
        <p:spPr>
          <a:xfrm>
            <a:off x="457200" y="1219200"/>
            <a:ext cx="8229600" cy="5638800"/>
          </a:xfrm>
        </p:spPr>
        <p:txBody>
          <a:bodyPr/>
          <a:lstStyle/>
          <a:p>
            <a:pPr eaLnBrk="1" hangingPunct="1">
              <a:lnSpc>
                <a:spcPct val="80000"/>
              </a:lnSpc>
            </a:pPr>
            <a:r>
              <a:rPr lang="en-US" sz="2400" b="1" dirty="0" smtClean="0">
                <a:solidFill>
                  <a:schemeClr val="bg1"/>
                </a:solidFill>
              </a:rPr>
              <a:t>Pathos, emotional appeal, appeals to an audience’s needs, values, and emotional sensibilities</a:t>
            </a:r>
            <a:r>
              <a:rPr lang="en-US" sz="2400" dirty="0" smtClean="0">
                <a:solidFill>
                  <a:schemeClr val="bg1"/>
                </a:solidFill>
              </a:rPr>
              <a:t>  </a:t>
            </a:r>
            <a:br>
              <a:rPr lang="en-US" sz="2400" dirty="0" smtClean="0">
                <a:solidFill>
                  <a:schemeClr val="bg1"/>
                </a:solidFill>
              </a:rPr>
            </a:br>
            <a:endParaRPr lang="en-US" sz="2400" dirty="0" smtClean="0">
              <a:solidFill>
                <a:schemeClr val="bg1"/>
              </a:solidFill>
            </a:endParaRPr>
          </a:p>
          <a:p>
            <a:pPr eaLnBrk="1" hangingPunct="1">
              <a:lnSpc>
                <a:spcPct val="80000"/>
              </a:lnSpc>
            </a:pPr>
            <a:r>
              <a:rPr lang="en-US" sz="2400" dirty="0" smtClean="0">
                <a:solidFill>
                  <a:schemeClr val="bg1"/>
                </a:solidFill>
              </a:rPr>
              <a:t>Can use sources such as interviews and individual stories to paint a more legitimate and moving picture of reality or illuminate the truth.</a:t>
            </a:r>
          </a:p>
          <a:p>
            <a:pPr eaLnBrk="1" hangingPunct="1">
              <a:lnSpc>
                <a:spcPct val="80000"/>
              </a:lnSpc>
            </a:pPr>
            <a:endParaRPr lang="en-US" sz="2400" dirty="0" smtClean="0">
              <a:solidFill>
                <a:schemeClr val="bg1"/>
              </a:solidFill>
            </a:endParaRPr>
          </a:p>
          <a:p>
            <a:pPr eaLnBrk="1" hangingPunct="1">
              <a:lnSpc>
                <a:spcPct val="80000"/>
              </a:lnSpc>
            </a:pPr>
            <a:r>
              <a:rPr lang="en-US" sz="2400" dirty="0">
                <a:solidFill>
                  <a:schemeClr val="bg1"/>
                </a:solidFill>
              </a:rPr>
              <a:t>M</a:t>
            </a:r>
            <a:r>
              <a:rPr lang="en-US" sz="2400" dirty="0" smtClean="0">
                <a:solidFill>
                  <a:schemeClr val="bg1"/>
                </a:solidFill>
              </a:rPr>
              <a:t>ajority of arguments in the popular press heavily dependent on appealing to your emotions.  </a:t>
            </a:r>
            <a:br>
              <a:rPr lang="en-US" sz="2400" dirty="0" smtClean="0">
                <a:solidFill>
                  <a:schemeClr val="bg1"/>
                </a:solidFill>
              </a:rPr>
            </a:br>
            <a:endParaRPr lang="en-US" sz="2400" dirty="0" smtClean="0">
              <a:solidFill>
                <a:schemeClr val="bg1"/>
              </a:solidFill>
            </a:endParaRPr>
          </a:p>
          <a:p>
            <a:pPr marL="0" indent="0" eaLnBrk="1" hangingPunct="1">
              <a:lnSpc>
                <a:spcPct val="80000"/>
              </a:lnSpc>
              <a:buNone/>
            </a:pPr>
            <a:r>
              <a:rPr lang="en-US" sz="2400"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80">
                                          <p:stCondLst>
                                            <p:cond delay="0"/>
                                          </p:stCondLst>
                                        </p:cTn>
                                        <p:tgtEl>
                                          <p:spTgt spid="6146"/>
                                        </p:tgtEl>
                                      </p:cBhvr>
                                    </p:animEffect>
                                    <p:anim calcmode="lin" valueType="num">
                                      <p:cBhvr>
                                        <p:cTn id="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6"/>
                                        </p:tgtEl>
                                      </p:cBhvr>
                                      <p:to x="100000" y="60000"/>
                                    </p:animScale>
                                    <p:animScale>
                                      <p:cBhvr>
                                        <p:cTn id="14" dur="166" decel="50000">
                                          <p:stCondLst>
                                            <p:cond delay="676"/>
                                          </p:stCondLst>
                                        </p:cTn>
                                        <p:tgtEl>
                                          <p:spTgt spid="6146"/>
                                        </p:tgtEl>
                                      </p:cBhvr>
                                      <p:to x="100000" y="100000"/>
                                    </p:animScale>
                                    <p:animScale>
                                      <p:cBhvr>
                                        <p:cTn id="15" dur="26">
                                          <p:stCondLst>
                                            <p:cond delay="1312"/>
                                          </p:stCondLst>
                                        </p:cTn>
                                        <p:tgtEl>
                                          <p:spTgt spid="6146"/>
                                        </p:tgtEl>
                                      </p:cBhvr>
                                      <p:to x="100000" y="80000"/>
                                    </p:animScale>
                                    <p:animScale>
                                      <p:cBhvr>
                                        <p:cTn id="16" dur="166" decel="50000">
                                          <p:stCondLst>
                                            <p:cond delay="1338"/>
                                          </p:stCondLst>
                                        </p:cTn>
                                        <p:tgtEl>
                                          <p:spTgt spid="6146"/>
                                        </p:tgtEl>
                                      </p:cBhvr>
                                      <p:to x="100000" y="100000"/>
                                    </p:animScale>
                                    <p:animScale>
                                      <p:cBhvr>
                                        <p:cTn id="17" dur="26">
                                          <p:stCondLst>
                                            <p:cond delay="1642"/>
                                          </p:stCondLst>
                                        </p:cTn>
                                        <p:tgtEl>
                                          <p:spTgt spid="6146"/>
                                        </p:tgtEl>
                                      </p:cBhvr>
                                      <p:to x="100000" y="90000"/>
                                    </p:animScale>
                                    <p:animScale>
                                      <p:cBhvr>
                                        <p:cTn id="18" dur="166" decel="50000">
                                          <p:stCondLst>
                                            <p:cond delay="1668"/>
                                          </p:stCondLst>
                                        </p:cTn>
                                        <p:tgtEl>
                                          <p:spTgt spid="6146"/>
                                        </p:tgtEl>
                                      </p:cBhvr>
                                      <p:to x="100000" y="100000"/>
                                    </p:animScale>
                                    <p:animScale>
                                      <p:cBhvr>
                                        <p:cTn id="19" dur="26">
                                          <p:stCondLst>
                                            <p:cond delay="1808"/>
                                          </p:stCondLst>
                                        </p:cTn>
                                        <p:tgtEl>
                                          <p:spTgt spid="6146"/>
                                        </p:tgtEl>
                                      </p:cBhvr>
                                      <p:to x="100000" y="95000"/>
                                    </p:animScale>
                                    <p:animScale>
                                      <p:cBhvr>
                                        <p:cTn id="20" dur="166" decel="50000">
                                          <p:stCondLst>
                                            <p:cond delay="1834"/>
                                          </p:stCondLst>
                                        </p:cTn>
                                        <p:tgtEl>
                                          <p:spTgt spid="6146"/>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6147">
                                            <p:txEl>
                                              <p:pRg st="0" end="0"/>
                                            </p:txEl>
                                          </p:spTgt>
                                        </p:tgtEl>
                                        <p:attrNameLst>
                                          <p:attrName>style.visibility</p:attrName>
                                        </p:attrNameLst>
                                      </p:cBhvr>
                                      <p:to>
                                        <p:strVal val="visible"/>
                                      </p:to>
                                    </p:set>
                                    <p:animEffect transition="in" filter="fade">
                                      <p:cBhvr>
                                        <p:cTn id="25" dur="2000"/>
                                        <p:tgtEl>
                                          <p:spTgt spid="6147">
                                            <p:txEl>
                                              <p:pRg st="0" end="0"/>
                                            </p:txEl>
                                          </p:spTgt>
                                        </p:tgtEl>
                                      </p:cBhvr>
                                    </p:animEffect>
                                    <p:anim calcmode="lin" valueType="num">
                                      <p:cBhvr>
                                        <p:cTn id="26" dur="2000" fill="hold"/>
                                        <p:tgtEl>
                                          <p:spTgt spid="6147">
                                            <p:txEl>
                                              <p:pRg st="0" end="0"/>
                                            </p:txEl>
                                          </p:spTgt>
                                        </p:tgtEl>
                                        <p:attrNameLst>
                                          <p:attrName>style.rotation</p:attrName>
                                        </p:attrNameLst>
                                      </p:cBhvr>
                                      <p:tavLst>
                                        <p:tav tm="0">
                                          <p:val>
                                            <p:fltVal val="720"/>
                                          </p:val>
                                        </p:tav>
                                        <p:tav tm="100000">
                                          <p:val>
                                            <p:fltVal val="0"/>
                                          </p:val>
                                        </p:tav>
                                      </p:tavLst>
                                    </p:anim>
                                    <p:anim calcmode="lin" valueType="num">
                                      <p:cBhvr>
                                        <p:cTn id="27" dur="2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28" dur="2000" fill="hold"/>
                                        <p:tgtEl>
                                          <p:spTgt spid="6147">
                                            <p:txEl>
                                              <p:pRg st="0" end="0"/>
                                            </p:tx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6147">
                                            <p:txEl>
                                              <p:pRg st="1" end="1"/>
                                            </p:txEl>
                                          </p:spTgt>
                                        </p:tgtEl>
                                        <p:attrNameLst>
                                          <p:attrName>style.visibility</p:attrName>
                                        </p:attrNameLst>
                                      </p:cBhvr>
                                      <p:to>
                                        <p:strVal val="visible"/>
                                      </p:to>
                                    </p:set>
                                    <p:animEffect transition="in" filter="fade">
                                      <p:cBhvr>
                                        <p:cTn id="31" dur="2000"/>
                                        <p:tgtEl>
                                          <p:spTgt spid="6147">
                                            <p:txEl>
                                              <p:pRg st="1" end="1"/>
                                            </p:txEl>
                                          </p:spTgt>
                                        </p:tgtEl>
                                      </p:cBhvr>
                                    </p:animEffect>
                                    <p:anim calcmode="lin" valueType="num">
                                      <p:cBhvr>
                                        <p:cTn id="32" dur="2000" fill="hold"/>
                                        <p:tgtEl>
                                          <p:spTgt spid="6147">
                                            <p:txEl>
                                              <p:pRg st="1" end="1"/>
                                            </p:txEl>
                                          </p:spTgt>
                                        </p:tgtEl>
                                        <p:attrNameLst>
                                          <p:attrName>style.rotation</p:attrName>
                                        </p:attrNameLst>
                                      </p:cBhvr>
                                      <p:tavLst>
                                        <p:tav tm="0">
                                          <p:val>
                                            <p:fltVal val="720"/>
                                          </p:val>
                                        </p:tav>
                                        <p:tav tm="100000">
                                          <p:val>
                                            <p:fltVal val="0"/>
                                          </p:val>
                                        </p:tav>
                                      </p:tavLst>
                                    </p:anim>
                                    <p:anim calcmode="lin" valueType="num">
                                      <p:cBhvr>
                                        <p:cTn id="33" dur="2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34" dur="2000" fill="hold"/>
                                        <p:tgtEl>
                                          <p:spTgt spid="6147">
                                            <p:txEl>
                                              <p:pRg st="1" end="1"/>
                                            </p:tx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6147">
                                            <p:txEl>
                                              <p:pRg st="3" end="3"/>
                                            </p:txEl>
                                          </p:spTgt>
                                        </p:tgtEl>
                                        <p:attrNameLst>
                                          <p:attrName>style.visibility</p:attrName>
                                        </p:attrNameLst>
                                      </p:cBhvr>
                                      <p:to>
                                        <p:strVal val="visible"/>
                                      </p:to>
                                    </p:set>
                                    <p:animEffect transition="in" filter="fade">
                                      <p:cBhvr>
                                        <p:cTn id="37" dur="2000"/>
                                        <p:tgtEl>
                                          <p:spTgt spid="6147">
                                            <p:txEl>
                                              <p:pRg st="3" end="3"/>
                                            </p:txEl>
                                          </p:spTgt>
                                        </p:tgtEl>
                                      </p:cBhvr>
                                    </p:animEffect>
                                    <p:anim calcmode="lin" valueType="num">
                                      <p:cBhvr>
                                        <p:cTn id="38" dur="2000" fill="hold"/>
                                        <p:tgtEl>
                                          <p:spTgt spid="6147">
                                            <p:txEl>
                                              <p:pRg st="3" end="3"/>
                                            </p:txEl>
                                          </p:spTgt>
                                        </p:tgtEl>
                                        <p:attrNameLst>
                                          <p:attrName>style.rotation</p:attrName>
                                        </p:attrNameLst>
                                      </p:cBhvr>
                                      <p:tavLst>
                                        <p:tav tm="0">
                                          <p:val>
                                            <p:fltVal val="720"/>
                                          </p:val>
                                        </p:tav>
                                        <p:tav tm="100000">
                                          <p:val>
                                            <p:fltVal val="0"/>
                                          </p:val>
                                        </p:tav>
                                      </p:tavLst>
                                    </p:anim>
                                    <p:anim calcmode="lin" valueType="num">
                                      <p:cBhvr>
                                        <p:cTn id="39" dur="2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40" dur="2000" fill="hold"/>
                                        <p:tgtEl>
                                          <p:spTgt spid="6147">
                                            <p:txEl>
                                              <p:pRg st="3" end="3"/>
                                            </p:txEl>
                                          </p:spTgt>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6147">
                                            <p:txEl>
                                              <p:pRg st="4" end="4"/>
                                            </p:txEl>
                                          </p:spTgt>
                                        </p:tgtEl>
                                        <p:attrNameLst>
                                          <p:attrName>style.visibility</p:attrName>
                                        </p:attrNameLst>
                                      </p:cBhvr>
                                      <p:to>
                                        <p:strVal val="visible"/>
                                      </p:to>
                                    </p:set>
                                    <p:animEffect transition="in" filter="fade">
                                      <p:cBhvr>
                                        <p:cTn id="43" dur="2000"/>
                                        <p:tgtEl>
                                          <p:spTgt spid="6147">
                                            <p:txEl>
                                              <p:pRg st="4" end="4"/>
                                            </p:txEl>
                                          </p:spTgt>
                                        </p:tgtEl>
                                      </p:cBhvr>
                                    </p:animEffect>
                                    <p:anim calcmode="lin" valueType="num">
                                      <p:cBhvr>
                                        <p:cTn id="44" dur="2000" fill="hold"/>
                                        <p:tgtEl>
                                          <p:spTgt spid="6147">
                                            <p:txEl>
                                              <p:pRg st="4" end="4"/>
                                            </p:txEl>
                                          </p:spTgt>
                                        </p:tgtEl>
                                        <p:attrNameLst>
                                          <p:attrName>style.rotation</p:attrName>
                                        </p:attrNameLst>
                                      </p:cBhvr>
                                      <p:tavLst>
                                        <p:tav tm="0">
                                          <p:val>
                                            <p:fltVal val="720"/>
                                          </p:val>
                                        </p:tav>
                                        <p:tav tm="100000">
                                          <p:val>
                                            <p:fltVal val="0"/>
                                          </p:val>
                                        </p:tav>
                                      </p:tavLst>
                                    </p:anim>
                                    <p:anim calcmode="lin" valueType="num">
                                      <p:cBhvr>
                                        <p:cTn id="45" dur="2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46" dur="2000" fill="hold"/>
                                        <p:tgtEl>
                                          <p:spTgt spid="6147">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empus Sans ITC" pitchFamily="82" charset="0"/>
              </a:rPr>
              <a:t>Pathos: A How to:</a:t>
            </a:r>
            <a:endParaRPr lang="en-US" dirty="0"/>
          </a:p>
        </p:txBody>
      </p:sp>
      <p:sp>
        <p:nvSpPr>
          <p:cNvPr id="3" name="Content Placeholder 2"/>
          <p:cNvSpPr>
            <a:spLocks noGrp="1"/>
          </p:cNvSpPr>
          <p:nvPr>
            <p:ph idx="1"/>
          </p:nvPr>
        </p:nvSpPr>
        <p:spPr/>
        <p:txBody>
          <a:bodyPr/>
          <a:lstStyle/>
          <a:p>
            <a:r>
              <a:rPr lang="en-US" dirty="0" smtClean="0">
                <a:solidFill>
                  <a:srgbClr val="FFFF00"/>
                </a:solidFill>
                <a:latin typeface="Tempus Sans ITC" pitchFamily="82" charset="0"/>
              </a:rPr>
              <a:t>Use language that involves the senses</a:t>
            </a:r>
          </a:p>
          <a:p>
            <a:r>
              <a:rPr lang="en-US" dirty="0" smtClean="0">
                <a:solidFill>
                  <a:srgbClr val="FFFF00"/>
                </a:solidFill>
                <a:latin typeface="Tempus Sans ITC" pitchFamily="82" charset="0"/>
              </a:rPr>
              <a:t>Include an anecdote (personal experience)</a:t>
            </a:r>
          </a:p>
          <a:p>
            <a:r>
              <a:rPr lang="en-US" dirty="0" smtClean="0">
                <a:solidFill>
                  <a:srgbClr val="FFFF00"/>
                </a:solidFill>
                <a:latin typeface="Tempus Sans ITC" pitchFamily="82" charset="0"/>
              </a:rPr>
              <a:t>Include connotative language (words that carry strong emotion)</a:t>
            </a:r>
            <a:br>
              <a:rPr lang="en-US" dirty="0" smtClean="0">
                <a:solidFill>
                  <a:srgbClr val="FFFF00"/>
                </a:solidFill>
                <a:latin typeface="Tempus Sans ITC" pitchFamily="82" charset="0"/>
              </a:rPr>
            </a:br>
            <a:r>
              <a:rPr lang="en-US" dirty="0" smtClean="0">
                <a:solidFill>
                  <a:srgbClr val="FFFF00"/>
                </a:solidFill>
                <a:latin typeface="Tempus Sans ITC" pitchFamily="82" charset="0"/>
              </a:rPr>
              <a:t>GUARANTEE </a:t>
            </a:r>
          </a:p>
          <a:p>
            <a:r>
              <a:rPr lang="en-US" dirty="0" smtClean="0">
                <a:solidFill>
                  <a:srgbClr val="FFFF00"/>
                </a:solidFill>
                <a:latin typeface="Tempus Sans ITC" pitchFamily="82" charset="0"/>
              </a:rPr>
              <a:t>Use figurative language</a:t>
            </a:r>
          </a:p>
          <a:p>
            <a:r>
              <a:rPr lang="en-US" dirty="0" smtClean="0">
                <a:solidFill>
                  <a:srgbClr val="FFFF00"/>
                </a:solidFill>
                <a:latin typeface="Tempus Sans ITC" pitchFamily="82" charset="0"/>
              </a:rPr>
              <a:t>Use description</a:t>
            </a:r>
          </a:p>
          <a:p>
            <a:r>
              <a:rPr lang="en-US" dirty="0" smtClean="0">
                <a:solidFill>
                  <a:srgbClr val="FFFF00"/>
                </a:solidFill>
                <a:latin typeface="Tempus Sans ITC" pitchFamily="82" charset="0"/>
              </a:rPr>
              <a:t>Develop tone (attitude of speaker)</a:t>
            </a:r>
            <a:r>
              <a:rPr lang="en-US" dirty="0">
                <a:solidFill>
                  <a:srgbClr val="FFFF00"/>
                </a:solidFill>
                <a:latin typeface="Tempus Sans ITC" pitchFamily="82" charset="0"/>
              </a:rPr>
              <a:t/>
            </a:r>
            <a:br>
              <a:rPr lang="en-US" dirty="0">
                <a:solidFill>
                  <a:srgbClr val="FFFF00"/>
                </a:solidFill>
                <a:latin typeface="Tempus Sans ITC" pitchFamily="82" charset="0"/>
              </a:rPr>
            </a:br>
            <a:endParaRPr lang="en-US" dirty="0"/>
          </a:p>
        </p:txBody>
      </p:sp>
    </p:spTree>
    <p:extLst>
      <p:ext uri="{BB962C8B-B14F-4D97-AF65-F5344CB8AC3E}">
        <p14:creationId xmlns:p14="http://schemas.microsoft.com/office/powerpoint/2010/main" val="3594434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TotalTime>
  <Words>291</Words>
  <Application>Microsoft Office PowerPoint</Application>
  <PresentationFormat>On-screen Show (4:3)</PresentationFormat>
  <Paragraphs>75</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Ethos, Pathos and Logos</vt:lpstr>
      <vt:lpstr>Ethos</vt:lpstr>
      <vt:lpstr>Ethos = an appeal to ethics</vt:lpstr>
      <vt:lpstr>  Ethos – How to establish good character and credibilty  </vt:lpstr>
      <vt:lpstr>Ethos – How to present</vt:lpstr>
      <vt:lpstr>PowerPoint Presentation</vt:lpstr>
      <vt:lpstr>Pathos = an emotional argument</vt:lpstr>
      <vt:lpstr>Pathos</vt:lpstr>
      <vt:lpstr>Pathos: A How to:</vt:lpstr>
      <vt:lpstr>PowerPoint Presentation</vt:lpstr>
      <vt:lpstr>Logos Logos means logic</vt:lpstr>
      <vt:lpstr>Logos</vt:lpstr>
      <vt:lpstr>Let’s Practice!</vt:lpstr>
      <vt:lpstr>Let’s Practice!</vt:lpstr>
      <vt:lpstr>Answers…</vt:lpstr>
    </vt:vector>
  </TitlesOfParts>
  <Company>GUHSD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Logos, Ethos  and Pathos</dc:title>
  <dc:creator>GUHSD</dc:creator>
  <cp:lastModifiedBy>de Boer, Joanna</cp:lastModifiedBy>
  <cp:revision>65</cp:revision>
  <dcterms:created xsi:type="dcterms:W3CDTF">2008-04-09T16:37:53Z</dcterms:created>
  <dcterms:modified xsi:type="dcterms:W3CDTF">2019-01-10T18:40:41Z</dcterms:modified>
</cp:coreProperties>
</file>