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7" r:id="rId6"/>
    <p:sldId id="268" r:id="rId7"/>
    <p:sldId id="261" r:id="rId8"/>
    <p:sldId id="269"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C02343-E1CD-4A0D-AE6F-FBB871244CE6}" type="datetimeFigureOut">
              <a:rPr lang="en-US" smtClean="0"/>
              <a:t>4/2/2019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F145C-0131-42A6-ADD9-05CDA67C7CDC}" type="slidenum">
              <a:rPr lang="en-US" smtClean="0"/>
              <a:t>‹#›</a:t>
            </a:fld>
            <a:endParaRPr lang="en-US"/>
          </a:p>
        </p:txBody>
      </p:sp>
    </p:spTree>
    <p:extLst>
      <p:ext uri="{BB962C8B-B14F-4D97-AF65-F5344CB8AC3E}">
        <p14:creationId xmlns:p14="http://schemas.microsoft.com/office/powerpoint/2010/main" val="1805123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Watch </a:t>
            </a:r>
            <a:r>
              <a:rPr lang="en-US" dirty="0" err="1" smtClean="0"/>
              <a:t>Sogi</a:t>
            </a:r>
            <a:r>
              <a:rPr lang="en-US" baseline="0" dirty="0" smtClean="0"/>
              <a:t> Olympics – Gymnast Breaks Leg</a:t>
            </a:r>
            <a:endParaRPr lang="en-US" dirty="0"/>
          </a:p>
        </p:txBody>
      </p:sp>
      <p:sp>
        <p:nvSpPr>
          <p:cNvPr id="4" name="Slide Number Placeholder 3"/>
          <p:cNvSpPr>
            <a:spLocks noGrp="1"/>
          </p:cNvSpPr>
          <p:nvPr>
            <p:ph type="sldNum" sz="quarter" idx="10"/>
          </p:nvPr>
        </p:nvSpPr>
        <p:spPr/>
        <p:txBody>
          <a:bodyPr/>
          <a:lstStyle/>
          <a:p>
            <a:fld id="{7D1F145C-0131-42A6-ADD9-05CDA67C7CDC}" type="slidenum">
              <a:rPr lang="en-US" smtClean="0"/>
              <a:t>3</a:t>
            </a:fld>
            <a:endParaRPr lang="en-US"/>
          </a:p>
        </p:txBody>
      </p:sp>
    </p:spTree>
    <p:extLst>
      <p:ext uri="{BB962C8B-B14F-4D97-AF65-F5344CB8AC3E}">
        <p14:creationId xmlns:p14="http://schemas.microsoft.com/office/powerpoint/2010/main" val="2662054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Watch Jamal</a:t>
            </a:r>
            <a:endParaRPr lang="en-US"/>
          </a:p>
        </p:txBody>
      </p:sp>
      <p:sp>
        <p:nvSpPr>
          <p:cNvPr id="4" name="Slide Number Placeholder 3"/>
          <p:cNvSpPr>
            <a:spLocks noGrp="1"/>
          </p:cNvSpPr>
          <p:nvPr>
            <p:ph type="sldNum" sz="quarter" idx="10"/>
          </p:nvPr>
        </p:nvSpPr>
        <p:spPr/>
        <p:txBody>
          <a:bodyPr/>
          <a:lstStyle/>
          <a:p>
            <a:fld id="{7D1F145C-0131-42A6-ADD9-05CDA67C7CDC}" type="slidenum">
              <a:rPr lang="en-US" smtClean="0"/>
              <a:t>6</a:t>
            </a:fld>
            <a:endParaRPr lang="en-US"/>
          </a:p>
        </p:txBody>
      </p:sp>
    </p:spTree>
    <p:extLst>
      <p:ext uri="{BB962C8B-B14F-4D97-AF65-F5344CB8AC3E}">
        <p14:creationId xmlns:p14="http://schemas.microsoft.com/office/powerpoint/2010/main" val="365566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C2DE14-BC1C-40EC-AF85-D318A26C80EF}"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49093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2DE14-BC1C-40EC-AF85-D318A26C80EF}"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3916303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2DE14-BC1C-40EC-AF85-D318A26C80EF}"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139490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2DE14-BC1C-40EC-AF85-D318A26C80EF}"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296204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C2DE14-BC1C-40EC-AF85-D318A26C80EF}"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58526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C2DE14-BC1C-40EC-AF85-D318A26C80EF}"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51837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C2DE14-BC1C-40EC-AF85-D318A26C80EF}" type="datetimeFigureOut">
              <a:rPr lang="en-US" smtClean="0"/>
              <a:t>4/2/2019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407486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C2DE14-BC1C-40EC-AF85-D318A26C80EF}" type="datetimeFigureOut">
              <a:rPr lang="en-US" smtClean="0"/>
              <a:t>4/2/2019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2799259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2DE14-BC1C-40EC-AF85-D318A26C80EF}" type="datetimeFigureOut">
              <a:rPr lang="en-US" smtClean="0"/>
              <a:t>4/2/2019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332466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2DE14-BC1C-40EC-AF85-D318A26C80EF}"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107985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2DE14-BC1C-40EC-AF85-D318A26C80EF}"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250350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2DE14-BC1C-40EC-AF85-D318A26C80EF}" type="datetimeFigureOut">
              <a:rPr lang="en-US" smtClean="0"/>
              <a:t>4/2/2019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FE466-F081-4BCF-A519-3E1FA56DC5AF}" type="slidenum">
              <a:rPr lang="en-US" smtClean="0"/>
              <a:t>‹#›</a:t>
            </a:fld>
            <a:endParaRPr lang="en-US"/>
          </a:p>
        </p:txBody>
      </p:sp>
    </p:spTree>
    <p:extLst>
      <p:ext uri="{BB962C8B-B14F-4D97-AF65-F5344CB8AC3E}">
        <p14:creationId xmlns:p14="http://schemas.microsoft.com/office/powerpoint/2010/main" val="1035369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style>
          <a:lnRef idx="2">
            <a:schemeClr val="accent1"/>
          </a:lnRef>
          <a:fillRef idx="1">
            <a:schemeClr val="lt1"/>
          </a:fillRef>
          <a:effectRef idx="0">
            <a:schemeClr val="accent1"/>
          </a:effectRef>
          <a:fontRef idx="minor">
            <a:schemeClr val="dk1"/>
          </a:fontRef>
        </p:style>
        <p:txBody>
          <a:bodyPr>
            <a:noAutofit/>
          </a:bodyPr>
          <a:lstStyle/>
          <a:p>
            <a:r>
              <a:rPr lang="en-US" sz="6600" dirty="0" smtClean="0"/>
              <a:t/>
            </a:r>
            <a:br>
              <a:rPr lang="en-US" sz="6600" dirty="0" smtClean="0"/>
            </a:br>
            <a:r>
              <a:rPr lang="en-US" sz="6600" dirty="0" smtClean="0"/>
              <a:t>Narrative Writing Tricks</a:t>
            </a:r>
            <a:br>
              <a:rPr lang="en-US" sz="6600" dirty="0" smtClean="0"/>
            </a:br>
            <a:r>
              <a:rPr lang="en-US" sz="6600" dirty="0" smtClean="0"/>
              <a:t/>
            </a:r>
            <a:br>
              <a:rPr lang="en-US" sz="6600" dirty="0" smtClean="0"/>
            </a:br>
            <a:endParaRPr lang="en-US" sz="6600" dirty="0"/>
          </a:p>
        </p:txBody>
      </p:sp>
      <p:sp>
        <p:nvSpPr>
          <p:cNvPr id="3" name="Subtitle 2"/>
          <p:cNvSpPr>
            <a:spLocks noGrp="1"/>
          </p:cNvSpPr>
          <p:nvPr>
            <p:ph type="subTitle" idx="1"/>
          </p:nvPr>
        </p:nvSpPr>
        <p:spPr/>
        <p:txBody>
          <a:bodyPr>
            <a:normAutofit fontScale="70000" lnSpcReduction="20000"/>
          </a:bodyPr>
          <a:lstStyle/>
          <a:p>
            <a:pPr algn="l"/>
            <a:r>
              <a:rPr lang="en-US" dirty="0" smtClean="0">
                <a:solidFill>
                  <a:schemeClr val="tx1"/>
                </a:solidFill>
              </a:rPr>
              <a:t>The eight "Smiley Face Tricks" are from Ready-to-Use English Workshop Activities for Grades 6-12: 180 Daily Lessons</a:t>
            </a:r>
            <a:br>
              <a:rPr lang="en-US" dirty="0" smtClean="0">
                <a:solidFill>
                  <a:schemeClr val="tx1"/>
                </a:solidFill>
              </a:rPr>
            </a:br>
            <a:r>
              <a:rPr lang="en-US" dirty="0" smtClean="0">
                <a:solidFill>
                  <a:schemeClr val="tx1"/>
                </a:solidFill>
              </a:rPr>
              <a:t>Integrating Literature, Writing &amp; Grammar Skills by Mary Ellen Ledbetter; Copyright (c) 2002 by M.E. Ledbetter</a:t>
            </a:r>
            <a:endParaRPr lang="en-US" dirty="0">
              <a:solidFill>
                <a:schemeClr val="tx1"/>
              </a:solidFill>
            </a:endParaRPr>
          </a:p>
        </p:txBody>
      </p:sp>
      <p:sp>
        <p:nvSpPr>
          <p:cNvPr id="4" name="Smiley Face 3"/>
          <p:cNvSpPr/>
          <p:nvPr/>
        </p:nvSpPr>
        <p:spPr>
          <a:xfrm>
            <a:off x="4038600" y="2667000"/>
            <a:ext cx="914400" cy="706581"/>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Tree>
    <p:extLst>
      <p:ext uri="{BB962C8B-B14F-4D97-AF65-F5344CB8AC3E}">
        <p14:creationId xmlns:p14="http://schemas.microsoft.com/office/powerpoint/2010/main" val="1404181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Beginning: </a:t>
            </a:r>
            <a:r>
              <a:rPr lang="en-US" dirty="0"/>
              <a:t>“Hey, you, with the green and neon-orange striped shoelaces, </a:t>
            </a:r>
            <a:r>
              <a:rPr lang="en-US" dirty="0" smtClean="0"/>
              <a:t>you who </a:t>
            </a:r>
            <a:r>
              <a:rPr lang="en-US" dirty="0"/>
              <a:t>always pulled on my old frazzled white ones in math. Hey, you, </a:t>
            </a:r>
            <a:r>
              <a:rPr lang="en-US" b="1" dirty="0"/>
              <a:t>Justin</a:t>
            </a:r>
            <a:r>
              <a:rPr lang="en-US" dirty="0"/>
              <a:t>, </a:t>
            </a:r>
            <a:r>
              <a:rPr lang="en-US" dirty="0" smtClean="0"/>
              <a:t>who always </a:t>
            </a:r>
            <a:r>
              <a:rPr lang="en-US" dirty="0"/>
              <a:t>added your </a:t>
            </a:r>
            <a:r>
              <a:rPr lang="en-US" b="1" dirty="0"/>
              <a:t>version of ‘art’ </a:t>
            </a:r>
            <a:r>
              <a:rPr lang="en-US" dirty="0"/>
              <a:t>to my math problems for Ms. Canton’s class, </a:t>
            </a:r>
            <a:r>
              <a:rPr lang="en-US" dirty="0" smtClean="0"/>
              <a:t>so that </a:t>
            </a:r>
            <a:r>
              <a:rPr lang="en-US" dirty="0"/>
              <a:t>9x7 = 63 turned out to be a train with puffs of smoke and two boxcars </a:t>
            </a:r>
            <a:r>
              <a:rPr lang="en-US" dirty="0" smtClean="0"/>
              <a:t>and made </a:t>
            </a:r>
            <a:r>
              <a:rPr lang="en-US" dirty="0"/>
              <a:t>me get an 83 instead of a 93 since Ms. C. doesn’t count locomotives </a:t>
            </a:r>
            <a:r>
              <a:rPr lang="en-US" dirty="0" smtClean="0"/>
              <a:t>as correct </a:t>
            </a:r>
            <a:r>
              <a:rPr lang="en-US" dirty="0"/>
              <a:t>answers.”</a:t>
            </a:r>
            <a:br>
              <a:rPr lang="en-US" dirty="0"/>
            </a:br>
            <a:endParaRPr lang="en-US" dirty="0"/>
          </a:p>
        </p:txBody>
      </p:sp>
    </p:spTree>
    <p:extLst>
      <p:ext uri="{BB962C8B-B14F-4D97-AF65-F5344CB8AC3E}">
        <p14:creationId xmlns:p14="http://schemas.microsoft.com/office/powerpoint/2010/main" val="3426781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a:t>Ending: </a:t>
            </a:r>
            <a:r>
              <a:rPr lang="en-US" dirty="0"/>
              <a:t>“Now </a:t>
            </a:r>
            <a:r>
              <a:rPr lang="en-US" b="1" dirty="0"/>
              <a:t>Justin</a:t>
            </a:r>
            <a:r>
              <a:rPr lang="en-US" dirty="0"/>
              <a:t> still sits behind me in </a:t>
            </a:r>
            <a:r>
              <a:rPr lang="en-US" b="1" dirty="0"/>
              <a:t>math </a:t>
            </a:r>
            <a:r>
              <a:rPr lang="en-US" dirty="0"/>
              <a:t>with his neon-green </a:t>
            </a:r>
            <a:r>
              <a:rPr lang="en-US" dirty="0" smtClean="0"/>
              <a:t>and orange </a:t>
            </a:r>
            <a:r>
              <a:rPr lang="en-US" dirty="0"/>
              <a:t>striped shoelaces and pulls on my old white frazzled ones. HE still </a:t>
            </a:r>
            <a:r>
              <a:rPr lang="en-US" b="1" dirty="0" smtClean="0"/>
              <a:t>draws zombies</a:t>
            </a:r>
            <a:r>
              <a:rPr lang="en-US" dirty="0" smtClean="0"/>
              <a:t> </a:t>
            </a:r>
            <a:r>
              <a:rPr lang="en-US" dirty="0"/>
              <a:t>on my homework, but he hasn’t dumped another pitcher of Kool-Aid </a:t>
            </a:r>
            <a:r>
              <a:rPr lang="en-US" dirty="0" smtClean="0"/>
              <a:t>on me </a:t>
            </a:r>
            <a:r>
              <a:rPr lang="en-US" dirty="0"/>
              <a:t>– not yet, at least. Oh, and by the way, in case you’re wondering, his </a:t>
            </a:r>
            <a:r>
              <a:rPr lang="en-US" dirty="0" smtClean="0"/>
              <a:t>first words </a:t>
            </a:r>
            <a:r>
              <a:rPr lang="en-US" dirty="0"/>
              <a:t>when he opened his eyes were, ‘It was James Kenton who hid your </a:t>
            </a:r>
            <a:r>
              <a:rPr lang="en-US" dirty="0" smtClean="0"/>
              <a:t>clothes and </a:t>
            </a:r>
            <a:r>
              <a:rPr lang="en-US" dirty="0"/>
              <a:t>made you walk around in a chicken </a:t>
            </a:r>
            <a:r>
              <a:rPr lang="en-US" dirty="0" smtClean="0"/>
              <a:t>suit…I’m not that mean.”</a:t>
            </a:r>
            <a:endParaRPr lang="en-US" dirty="0"/>
          </a:p>
        </p:txBody>
      </p:sp>
    </p:spTree>
    <p:extLst>
      <p:ext uri="{BB962C8B-B14F-4D97-AF65-F5344CB8AC3E}">
        <p14:creationId xmlns:p14="http://schemas.microsoft.com/office/powerpoint/2010/main" val="72093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MAGIC 3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Giving three examples in a series is pleasing to the ear and adds support to a point being made. Using modifiers before each item in the series can emphasize the effect.</a:t>
            </a:r>
          </a:p>
          <a:p>
            <a:pPr marL="0" indent="0">
              <a:buNone/>
            </a:pPr>
            <a:endParaRPr lang="en-US" dirty="0"/>
          </a:p>
          <a:p>
            <a:pPr marL="0" indent="0">
              <a:buNone/>
            </a:pPr>
            <a:r>
              <a:rPr lang="en-US" dirty="0" smtClean="0"/>
              <a:t> "She blinked her blue-green eyes, chewed on a lacquered nail and frowned at the interviewer.”</a:t>
            </a:r>
            <a:br>
              <a:rPr lang="en-US" dirty="0" smtClean="0"/>
            </a:br>
            <a:endParaRPr lang="en-US" dirty="0" smtClean="0"/>
          </a:p>
          <a:p>
            <a:endParaRPr lang="en-US" dirty="0"/>
          </a:p>
        </p:txBody>
      </p:sp>
    </p:spTree>
    <p:extLst>
      <p:ext uri="{BB962C8B-B14F-4D97-AF65-F5344CB8AC3E}">
        <p14:creationId xmlns:p14="http://schemas.microsoft.com/office/powerpoint/2010/main" val="3640676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dirty="0"/>
              <a:t> </a:t>
            </a:r>
            <a:r>
              <a:rPr lang="en-US" dirty="0" smtClean="0"/>
              <a:t>-  FIGURATIVE LANGUAGE </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6500" dirty="0" smtClean="0"/>
              <a:t>Comparisons such as similes and metaphors —can bring interest, humor and connection for the reader.</a:t>
            </a:r>
          </a:p>
          <a:p>
            <a:pPr marL="0" indent="0">
              <a:buNone/>
            </a:pPr>
            <a:endParaRPr lang="en-US" dirty="0" smtClean="0"/>
          </a:p>
          <a:p>
            <a:pPr marL="0" indent="0">
              <a:buNone/>
            </a:pPr>
            <a:r>
              <a:rPr lang="en-US" sz="3600" dirty="0" smtClean="0"/>
              <a:t>"When the teacher asks us all to hold hands and Wyatt reaches for mine, this</a:t>
            </a:r>
          </a:p>
          <a:p>
            <a:pPr marL="0" indent="0">
              <a:buNone/>
            </a:pPr>
            <a:r>
              <a:rPr lang="en-US" sz="3600" dirty="0" smtClean="0"/>
              <a:t>jolt of electricity floods out of his fingers and ricochets through my whole body</a:t>
            </a:r>
          </a:p>
          <a:p>
            <a:pPr marL="0" indent="0">
              <a:buNone/>
            </a:pPr>
            <a:r>
              <a:rPr lang="en-US" sz="3600" dirty="0" smtClean="0"/>
              <a:t>like I'm this human pinball machine and Wyatt's the ball." (Sonya </a:t>
            </a:r>
            <a:r>
              <a:rPr lang="en-US" sz="3600" dirty="0"/>
              <a:t>J</a:t>
            </a:r>
            <a:r>
              <a:rPr lang="en-US" sz="3600" dirty="0" smtClean="0"/>
              <a:t>ones)</a:t>
            </a:r>
          </a:p>
          <a:p>
            <a:pPr marL="0" indent="0">
              <a:buNone/>
            </a:pPr>
            <a:endParaRPr lang="en-US" sz="3600" dirty="0" smtClean="0"/>
          </a:p>
          <a:p>
            <a:pPr marL="0" indent="0">
              <a:buNone/>
            </a:pPr>
            <a:r>
              <a:rPr lang="en-US" sz="3600" dirty="0" smtClean="0"/>
              <a:t>“When we first moved into the house on Orchid Street, I didn’t like it. My room</a:t>
            </a:r>
          </a:p>
          <a:p>
            <a:pPr marL="0" indent="0">
              <a:buNone/>
            </a:pPr>
            <a:r>
              <a:rPr lang="en-US" sz="3600" dirty="0" smtClean="0"/>
              <a:t>was hot, cramped and stuffy as a train in the middle of the Sahara. And the</a:t>
            </a:r>
          </a:p>
          <a:p>
            <a:pPr marL="0" indent="0">
              <a:buNone/>
            </a:pPr>
            <a:r>
              <a:rPr lang="en-US" sz="3600" dirty="0" smtClean="0"/>
              <a:t>looming skeleton-like gray and white frame of the place scared me. I dared not</a:t>
            </a:r>
          </a:p>
          <a:p>
            <a:pPr marL="0" indent="0">
              <a:buNone/>
            </a:pPr>
            <a:r>
              <a:rPr lang="en-US" sz="3600" dirty="0" smtClean="0"/>
              <a:t>imagine living there, but the backyard, oh, the backyard. It was a huge, long mass</a:t>
            </a:r>
          </a:p>
          <a:p>
            <a:pPr marL="0" indent="0">
              <a:buNone/>
            </a:pPr>
            <a:r>
              <a:rPr lang="en-US" sz="3600" dirty="0" smtClean="0"/>
              <a:t>of plentifully growing trees and blackberries. Goodness, how I loved them.”</a:t>
            </a:r>
          </a:p>
          <a:p>
            <a:pPr marL="0" indent="0">
              <a:buNone/>
            </a:pPr>
            <a:r>
              <a:rPr lang="en-US" sz="3600" dirty="0" smtClean="0"/>
              <a:t>(Teri)</a:t>
            </a:r>
          </a:p>
          <a:p>
            <a:endParaRPr lang="en-US" dirty="0" smtClean="0"/>
          </a:p>
          <a:p>
            <a:endParaRPr lang="en-US" dirty="0"/>
          </a:p>
        </p:txBody>
      </p:sp>
    </p:spTree>
    <p:extLst>
      <p:ext uri="{BB962C8B-B14F-4D97-AF65-F5344CB8AC3E}">
        <p14:creationId xmlns:p14="http://schemas.microsoft.com/office/powerpoint/2010/main" val="3028426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3 - REPETITION </a:t>
            </a:r>
            <a:r>
              <a:rPr lang="en-US" b="1" dirty="0"/>
              <a:t>FOR EFFECT</a:t>
            </a:r>
          </a:p>
        </p:txBody>
      </p:sp>
      <p:sp>
        <p:nvSpPr>
          <p:cNvPr id="3" name="Content Placeholder 2"/>
          <p:cNvSpPr>
            <a:spLocks noGrp="1"/>
          </p:cNvSpPr>
          <p:nvPr>
            <p:ph idx="1"/>
          </p:nvPr>
        </p:nvSpPr>
        <p:spPr/>
        <p:txBody>
          <a:bodyPr>
            <a:normAutofit/>
          </a:bodyPr>
          <a:lstStyle/>
          <a:p>
            <a:pPr marL="0" indent="0">
              <a:buNone/>
            </a:pPr>
            <a:r>
              <a:rPr lang="en-US" dirty="0" smtClean="0"/>
              <a:t>Repeating </a:t>
            </a:r>
            <a:r>
              <a:rPr lang="en-US" dirty="0"/>
              <a:t>words or phrases </a:t>
            </a:r>
            <a:r>
              <a:rPr lang="en-US" dirty="0" smtClean="0"/>
              <a:t>can emphasize </a:t>
            </a:r>
            <a:r>
              <a:rPr lang="en-US" dirty="0"/>
              <a:t>a point.</a:t>
            </a:r>
          </a:p>
          <a:p>
            <a:endParaRPr lang="en-US" dirty="0"/>
          </a:p>
          <a:p>
            <a:r>
              <a:rPr lang="en-US" dirty="0"/>
              <a:t>"I’m going </a:t>
            </a:r>
            <a:r>
              <a:rPr lang="en-US" b="1" dirty="0"/>
              <a:t>away</a:t>
            </a:r>
            <a:r>
              <a:rPr lang="en-US" dirty="0"/>
              <a:t> from this place. </a:t>
            </a:r>
            <a:r>
              <a:rPr lang="en-US" b="1" dirty="0"/>
              <a:t>Away</a:t>
            </a:r>
            <a:r>
              <a:rPr lang="en-US" dirty="0"/>
              <a:t> from my disapproving mother, </a:t>
            </a:r>
            <a:r>
              <a:rPr lang="en-US" b="1" dirty="0" smtClean="0"/>
              <a:t>away </a:t>
            </a:r>
            <a:r>
              <a:rPr lang="en-US" dirty="0" smtClean="0"/>
              <a:t>from </a:t>
            </a:r>
            <a:r>
              <a:rPr lang="en-US" dirty="0"/>
              <a:t>my </a:t>
            </a:r>
            <a:r>
              <a:rPr lang="en-US" dirty="0" smtClean="0"/>
              <a:t>annoying  </a:t>
            </a:r>
            <a:r>
              <a:rPr lang="en-US" dirty="0"/>
              <a:t>brother and </a:t>
            </a:r>
            <a:r>
              <a:rPr lang="en-US" b="1" dirty="0"/>
              <a:t>away</a:t>
            </a:r>
            <a:r>
              <a:rPr lang="en-US" dirty="0"/>
              <a:t> from this infernal heat.” </a:t>
            </a:r>
            <a:r>
              <a:rPr lang="en-US" dirty="0" smtClean="0"/>
              <a:t>(Leslie)</a:t>
            </a:r>
            <a:endParaRPr lang="en-US" dirty="0"/>
          </a:p>
          <a:p>
            <a:endParaRPr lang="en-US" dirty="0"/>
          </a:p>
        </p:txBody>
      </p:sp>
    </p:spTree>
    <p:extLst>
      <p:ext uri="{BB962C8B-B14F-4D97-AF65-F5344CB8AC3E}">
        <p14:creationId xmlns:p14="http://schemas.microsoft.com/office/powerpoint/2010/main" val="1930752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2400" dirty="0" smtClean="0"/>
              <a:t>#4 </a:t>
            </a:r>
            <a:r>
              <a:rPr lang="en-US" sz="2400" dirty="0"/>
              <a:t>- HYPHENATED MODIFIERS</a:t>
            </a:r>
            <a:br>
              <a:rPr lang="en-US" sz="2400" dirty="0"/>
            </a:br>
            <a:r>
              <a:rPr lang="en-US" sz="2400" dirty="0"/>
              <a:t>Saying something in a different way can bring interest and recognition of how something feels. Hyphenated adjectives often cause the reader to "sit up and take notice."</a:t>
            </a:r>
            <a:br>
              <a:rPr lang="en-US" sz="2400" dirty="0"/>
            </a:br>
            <a:endParaRPr lang="en-US" sz="2400" dirty="0"/>
          </a:p>
        </p:txBody>
      </p:sp>
      <p:sp>
        <p:nvSpPr>
          <p:cNvPr id="3" name="Content Placeholder 2"/>
          <p:cNvSpPr>
            <a:spLocks noGrp="1"/>
          </p:cNvSpPr>
          <p:nvPr>
            <p:ph idx="1"/>
          </p:nvPr>
        </p:nvSpPr>
        <p:spPr/>
        <p:txBody>
          <a:bodyPr/>
          <a:lstStyle/>
          <a:p>
            <a:r>
              <a:rPr lang="en-US" dirty="0" smtClean="0"/>
              <a:t>My-son-the-idiot look</a:t>
            </a:r>
          </a:p>
          <a:p>
            <a:r>
              <a:rPr lang="en-US" dirty="0" smtClean="0"/>
              <a:t>Describe your spring break using a hyphenated modifier</a:t>
            </a:r>
          </a:p>
          <a:p>
            <a:r>
              <a:rPr lang="en-US" dirty="0" smtClean="0"/>
              <a:t>_____-______-_______-_______ spring break</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528860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 IMAGERY --SPECIFIC DETAILS FOR EFFECT—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smell rushed at me as soon as I stepped inside. The hallway had that mama-don't-cook-</a:t>
            </a:r>
            <a:r>
              <a:rPr lang="en-US" dirty="0" err="1" smtClean="0"/>
              <a:t>nothin</a:t>
            </a:r>
            <a:r>
              <a:rPr lang="en-US" dirty="0" smtClean="0"/>
              <a:t>’-without-onions smell. It lingered on top of musty cigarette smoke, the kind that never quite comes out of the carpet, no matter how long ago the smoker left. My arms rippled with goose bumps. I'd been here before."</a:t>
            </a:r>
          </a:p>
          <a:p>
            <a:endParaRPr lang="en-US" dirty="0"/>
          </a:p>
        </p:txBody>
      </p:sp>
    </p:spTree>
    <p:extLst>
      <p:ext uri="{BB962C8B-B14F-4D97-AF65-F5344CB8AC3E}">
        <p14:creationId xmlns:p14="http://schemas.microsoft.com/office/powerpoint/2010/main" val="1660058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b="1" dirty="0" smtClean="0"/>
              <a:t># 6 - EXPANDED MOMENT</a:t>
            </a:r>
            <a:br>
              <a:rPr lang="en-US" sz="3100" b="1" dirty="0" smtClean="0"/>
            </a:br>
            <a:r>
              <a:rPr lang="en-US" sz="3100" dirty="0" smtClean="0"/>
              <a:t>Slowing </a:t>
            </a:r>
            <a:r>
              <a:rPr lang="en-US" sz="3100" dirty="0"/>
              <a:t>down to expand a moment, rather than rushing through it, can stretch out tension and keep your reader hanging on to every word.</a:t>
            </a:r>
            <a:br>
              <a:rPr lang="en-US" sz="3100" dirty="0"/>
            </a:br>
            <a:r>
              <a:rPr lang="en-US" sz="3100" dirty="0"/>
              <a:t/>
            </a:r>
            <a:br>
              <a:rPr lang="en-US" sz="3100" dirty="0"/>
            </a:br>
            <a:endParaRPr lang="en-US" sz="3100" dirty="0"/>
          </a:p>
        </p:txBody>
      </p:sp>
      <p:sp>
        <p:nvSpPr>
          <p:cNvPr id="3" name="Content Placeholder 2"/>
          <p:cNvSpPr>
            <a:spLocks noGrp="1"/>
          </p:cNvSpPr>
          <p:nvPr>
            <p:ph idx="1"/>
          </p:nvPr>
        </p:nvSpPr>
        <p:spPr/>
        <p:txBody>
          <a:bodyPr>
            <a:normAutofit fontScale="85000" lnSpcReduction="20000"/>
          </a:bodyPr>
          <a:lstStyle/>
          <a:p>
            <a:pPr marL="0" indent="0">
              <a:buNone/>
            </a:pPr>
            <a:endParaRPr lang="en-US" sz="3100" dirty="0" smtClean="0"/>
          </a:p>
          <a:p>
            <a:pPr marL="0" indent="0">
              <a:buNone/>
            </a:pPr>
            <a:endParaRPr lang="en-US" sz="3100" dirty="0" smtClean="0"/>
          </a:p>
          <a:p>
            <a:pPr marL="0" indent="0">
              <a:buNone/>
            </a:pPr>
            <a:r>
              <a:rPr lang="en-US" sz="3100" dirty="0" smtClean="0"/>
              <a:t>But </a:t>
            </a:r>
            <a:r>
              <a:rPr lang="en-US" sz="3100" dirty="0"/>
              <a:t>no, I had to go to school. And as I said before, I had to listen to my </a:t>
            </a:r>
            <a:r>
              <a:rPr lang="en-US" sz="3100" dirty="0" smtClean="0"/>
              <a:t>math teacher </a:t>
            </a:r>
            <a:r>
              <a:rPr lang="en-US" sz="3100" dirty="0"/>
              <a:t>preach about numbers and letters and </a:t>
            </a:r>
            <a:r>
              <a:rPr lang="en-US" sz="3100" dirty="0" smtClean="0"/>
              <a:t>figures.  </a:t>
            </a:r>
            <a:r>
              <a:rPr lang="en-US" sz="3100" dirty="0"/>
              <a:t>I was tired of hearing </a:t>
            </a:r>
            <a:r>
              <a:rPr lang="en-US" sz="3100" dirty="0" smtClean="0"/>
              <a:t>her annoying </a:t>
            </a:r>
            <a:r>
              <a:rPr lang="en-US" sz="3100" dirty="0"/>
              <a:t>voice lecture about “a=b divided by x.” I glared at the small black </a:t>
            </a:r>
            <a:r>
              <a:rPr lang="en-US" sz="3100" dirty="0" smtClean="0"/>
              <a:t>hands on </a:t>
            </a:r>
            <a:r>
              <a:rPr lang="en-US" sz="3100" dirty="0"/>
              <a:t>the clock, silently threatening them to go faster. But they didn’t listen, and </a:t>
            </a:r>
            <a:r>
              <a:rPr lang="en-US" sz="3100" dirty="0" smtClean="0"/>
              <a:t>I caught </a:t>
            </a:r>
            <a:r>
              <a:rPr lang="en-US" sz="3100" dirty="0"/>
              <a:t>myself wishing I were in a bathing suit again, walking carelessly on </a:t>
            </a:r>
            <a:r>
              <a:rPr lang="en-US" sz="3100" dirty="0" smtClean="0"/>
              <a:t>white sand </a:t>
            </a:r>
            <a:r>
              <a:rPr lang="en-US" sz="3100" dirty="0"/>
              <a:t>and looking down at almost transparent pale-blue water with Josh at </a:t>
            </a:r>
            <a:r>
              <a:rPr lang="en-US" sz="3100" dirty="0" smtClean="0"/>
              <a:t>my side.</a:t>
            </a:r>
            <a:r>
              <a:rPr lang="en-US" dirty="0"/>
              <a:t/>
            </a:r>
            <a:br>
              <a:rPr lang="en-US" dirty="0"/>
            </a:br>
            <a:endParaRPr lang="en-US" dirty="0"/>
          </a:p>
        </p:txBody>
      </p:sp>
    </p:spTree>
    <p:extLst>
      <p:ext uri="{BB962C8B-B14F-4D97-AF65-F5344CB8AC3E}">
        <p14:creationId xmlns:p14="http://schemas.microsoft.com/office/powerpoint/2010/main" val="2048509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Quiz</a:t>
            </a:r>
            <a:endParaRPr lang="en-US" dirty="0"/>
          </a:p>
        </p:txBody>
      </p:sp>
      <p:sp>
        <p:nvSpPr>
          <p:cNvPr id="3" name="Content Placeholder 2"/>
          <p:cNvSpPr>
            <a:spLocks noGrp="1"/>
          </p:cNvSpPr>
          <p:nvPr>
            <p:ph idx="1"/>
          </p:nvPr>
        </p:nvSpPr>
        <p:spPr/>
        <p:txBody>
          <a:bodyPr>
            <a:normAutofit lnSpcReduction="10000"/>
          </a:bodyPr>
          <a:lstStyle/>
          <a:p>
            <a:r>
              <a:rPr lang="en-US" dirty="0" smtClean="0"/>
              <a:t>Identify the trick used:</a:t>
            </a:r>
          </a:p>
          <a:p>
            <a:pPr marL="514350" indent="-514350">
              <a:buAutoNum type="arabicPeriod"/>
            </a:pPr>
            <a:r>
              <a:rPr lang="en-US" dirty="0" smtClean="0"/>
              <a:t>Jamal jumped into the light, brown sludge and emerged covered in it.  The horrible stench must have been like if you fed a cow Taco </a:t>
            </a:r>
            <a:r>
              <a:rPr lang="en-US" smtClean="0"/>
              <a:t>Bell.</a:t>
            </a:r>
            <a:endParaRPr lang="en-US" dirty="0" smtClean="0"/>
          </a:p>
          <a:p>
            <a:pPr marL="0" indent="0">
              <a:buNone/>
            </a:pPr>
            <a:r>
              <a:rPr lang="en-US" dirty="0" smtClean="0"/>
              <a:t>2. Jamal sacrifices his reputation, his ego and his smell to meet his hero.</a:t>
            </a:r>
          </a:p>
          <a:p>
            <a:pPr marL="0" indent="0">
              <a:buNone/>
            </a:pPr>
            <a:r>
              <a:rPr lang="en-US" dirty="0" smtClean="0"/>
              <a:t>3. They gave Jamal a did-he-seriously-do-that look.</a:t>
            </a:r>
            <a:endParaRPr lang="en-US" dirty="0"/>
          </a:p>
        </p:txBody>
      </p:sp>
    </p:spTree>
    <p:extLst>
      <p:ext uri="{BB962C8B-B14F-4D97-AF65-F5344CB8AC3E}">
        <p14:creationId xmlns:p14="http://schemas.microsoft.com/office/powerpoint/2010/main" val="151364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3200" b="1" dirty="0" smtClean="0"/>
              <a:t/>
            </a:r>
            <a:br>
              <a:rPr lang="en-US" sz="3200" b="1" dirty="0" smtClean="0"/>
            </a:br>
            <a:r>
              <a:rPr lang="en-US" sz="3200" b="1" dirty="0" smtClean="0"/>
              <a:t>#</a:t>
            </a:r>
            <a:r>
              <a:rPr lang="en-US" sz="3200" b="1" dirty="0"/>
              <a:t>7</a:t>
            </a:r>
            <a:r>
              <a:rPr lang="en-US" sz="3200" b="1" dirty="0" smtClean="0"/>
              <a:t> </a:t>
            </a:r>
            <a:r>
              <a:rPr lang="en-US" sz="3200" b="1" dirty="0"/>
              <a:t>FULL-CIRCLE </a:t>
            </a:r>
            <a:r>
              <a:rPr lang="en-US" sz="3200" b="1" dirty="0" smtClean="0"/>
              <a:t>ENDING</a:t>
            </a:r>
            <a:r>
              <a:rPr lang="en-US" sz="3200" b="1" dirty="0"/>
              <a:t/>
            </a:r>
            <a:br>
              <a:rPr lang="en-US" sz="3200" b="1" dirty="0"/>
            </a:br>
            <a:r>
              <a:rPr lang="en-US" sz="3200" b="1" dirty="0"/>
              <a:t/>
            </a:r>
            <a:br>
              <a:rPr lang="en-US" sz="3200" b="1" dirty="0"/>
            </a:br>
            <a:r>
              <a:rPr lang="en-US" sz="2400" dirty="0"/>
              <a:t/>
            </a:r>
            <a:br>
              <a:rPr lang="en-US" sz="2400" dirty="0"/>
            </a:br>
            <a:r>
              <a:rPr lang="en-US" sz="2400" dirty="0" smtClean="0"/>
              <a:t/>
            </a:r>
            <a:br>
              <a:rPr lang="en-US" sz="2400" dirty="0" smtClean="0"/>
            </a:br>
            <a:r>
              <a:rPr lang="en-US" sz="2400" dirty="0"/>
              <a:t/>
            </a:r>
            <a:br>
              <a:rPr lang="en-US" sz="2400" dirty="0"/>
            </a:br>
            <a:r>
              <a:rPr lang="en-US" sz="2400" dirty="0"/>
              <a:t/>
            </a:r>
            <a:br>
              <a:rPr lang="en-US" sz="2400" dirty="0"/>
            </a:br>
            <a:r>
              <a:rPr lang="en-US" sz="2400" dirty="0"/>
              <a:t/>
            </a:r>
            <a:br>
              <a:rPr lang="en-US" sz="2400" dirty="0"/>
            </a:br>
            <a:endParaRPr lang="en-US" sz="2400" dirty="0"/>
          </a:p>
        </p:txBody>
      </p:sp>
      <p:sp>
        <p:nvSpPr>
          <p:cNvPr id="3" name="Content Placeholder 2"/>
          <p:cNvSpPr>
            <a:spLocks noGrp="1"/>
          </p:cNvSpPr>
          <p:nvPr>
            <p:ph idx="1"/>
          </p:nvPr>
        </p:nvSpPr>
        <p:spPr>
          <a:xfrm>
            <a:off x="381000" y="1524000"/>
            <a:ext cx="8229600" cy="4525963"/>
          </a:xfrm>
        </p:spPr>
        <p:txBody>
          <a:bodyPr/>
          <a:lstStyle/>
          <a:p>
            <a:pPr marL="0" indent="0">
              <a:buNone/>
            </a:pPr>
            <a:endParaRPr lang="en-US" i="1" dirty="0" smtClean="0"/>
          </a:p>
          <a:p>
            <a:pPr marL="0" indent="0">
              <a:buNone/>
            </a:pPr>
            <a:endParaRPr lang="en-US" i="1" dirty="0"/>
          </a:p>
          <a:p>
            <a:pPr marL="0" indent="0">
              <a:buNone/>
            </a:pPr>
            <a:r>
              <a:rPr lang="en-US" i="1" dirty="0" smtClean="0"/>
              <a:t>To wrap </a:t>
            </a:r>
            <a:r>
              <a:rPr lang="en-US" i="1" dirty="0"/>
              <a:t>up a story, try repeating a phrase or idea that brings the reader back to an idea at the beginning of a piece.</a:t>
            </a:r>
          </a:p>
        </p:txBody>
      </p:sp>
    </p:spTree>
    <p:extLst>
      <p:ext uri="{BB962C8B-B14F-4D97-AF65-F5344CB8AC3E}">
        <p14:creationId xmlns:p14="http://schemas.microsoft.com/office/powerpoint/2010/main" val="1759567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763</Words>
  <Application>Microsoft Office PowerPoint</Application>
  <PresentationFormat>On-screen Show (4:3)</PresentationFormat>
  <Paragraphs>48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Narrative Writing Tricks  </vt:lpstr>
      <vt:lpstr>#1 - MAGIC 3 </vt:lpstr>
      <vt:lpstr>#2 -  FIGURATIVE LANGUAGE </vt:lpstr>
      <vt:lpstr># 3 - REPETITION FOR EFFECT</vt:lpstr>
      <vt:lpstr>#4 - HYPHENATED MODIFIERS Saying something in a different way can bring interest and recognition of how something feels. Hyphenated adjectives often cause the reader to "sit up and take notice." </vt:lpstr>
      <vt:lpstr>#5 – IMAGERY --SPECIFIC DETAILS FOR EFFECT— </vt:lpstr>
      <vt:lpstr>   # 6 - EXPANDED MOMENT Slowing down to expand a moment, rather than rushing through it, can stretch out tension and keep your reader hanging on to every word.  </vt:lpstr>
      <vt:lpstr>A Quick Quiz</vt:lpstr>
      <vt:lpstr>       #7 FULL-CIRCLE ENDING       </vt:lpstr>
      <vt:lpstr>PowerPoint Presentation</vt:lpstr>
      <vt:lpstr>PowerPoint Presentation</vt:lpstr>
    </vt:vector>
  </TitlesOfParts>
  <Company>School District 67 - Okanagan Skaha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Smiley Face Tricks</dc:title>
  <dc:creator>deBoer, Joanna</dc:creator>
  <cp:lastModifiedBy>de Boer, Joanna</cp:lastModifiedBy>
  <cp:revision>9</cp:revision>
  <dcterms:created xsi:type="dcterms:W3CDTF">2013-11-27T23:17:49Z</dcterms:created>
  <dcterms:modified xsi:type="dcterms:W3CDTF">2019-04-02T19:42:31Z</dcterms:modified>
</cp:coreProperties>
</file>