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755FC86C-98BA-4E47-93EB-0152575AC18C}"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55FC86C-98BA-4E47-93EB-0152575AC18C}"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55FC86C-98BA-4E47-93EB-0152575AC18C}"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55FC86C-98BA-4E47-93EB-0152575AC18C}"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55FC86C-98BA-4E47-93EB-0152575AC18C}"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55FC86C-98BA-4E47-93EB-0152575AC18C}" type="datetimeFigureOut">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55FC86C-98BA-4E47-93EB-0152575AC18C}" type="datetimeFigureOut">
              <a:rPr lang="en-US" smtClean="0"/>
              <a:t>2/13/17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55FC86C-98BA-4E47-93EB-0152575AC18C}" type="datetimeFigureOut">
              <a:rPr lang="en-US" smtClean="0"/>
              <a:t>2/13/17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FC86C-98BA-4E47-93EB-0152575AC18C}" type="datetimeFigureOut">
              <a:rPr lang="en-US" smtClean="0"/>
              <a:t>2/13/17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55FC86C-98BA-4E47-93EB-0152575AC18C}" type="datetimeFigureOut">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55FC86C-98BA-4E47-93EB-0152575AC18C}" type="datetimeFigureOut">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F786F-DD39-8E41-BB29-363E090D69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FC86C-98BA-4E47-93EB-0152575AC18C}" type="datetimeFigureOut">
              <a:rPr lang="en-US" smtClean="0"/>
              <a:t>2/13/17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F786F-DD39-8E41-BB29-363E090D69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Embed Quotations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Sandwich</a:t>
            </a:r>
            <a:endParaRPr lang="en-US" dirty="0"/>
          </a:p>
        </p:txBody>
      </p:sp>
      <p:sp>
        <p:nvSpPr>
          <p:cNvPr id="3" name="Content Placeholder 2"/>
          <p:cNvSpPr>
            <a:spLocks noGrp="1"/>
          </p:cNvSpPr>
          <p:nvPr>
            <p:ph idx="1"/>
          </p:nvPr>
        </p:nvSpPr>
        <p:spPr/>
        <p:txBody>
          <a:bodyPr/>
          <a:lstStyle/>
          <a:p>
            <a:r>
              <a:rPr lang="en-US" dirty="0" smtClean="0"/>
              <a:t>Context</a:t>
            </a:r>
            <a:br>
              <a:rPr lang="en-US" dirty="0" smtClean="0"/>
            </a:br>
            <a:endParaRPr lang="en-US" dirty="0" smtClean="0"/>
          </a:p>
          <a:p>
            <a:r>
              <a:rPr lang="en-US" dirty="0" smtClean="0"/>
              <a:t>Quote</a:t>
            </a:r>
            <a:br>
              <a:rPr lang="en-US" dirty="0" smtClean="0"/>
            </a:br>
            <a:endParaRPr lang="en-US" dirty="0" smtClean="0"/>
          </a:p>
          <a:p>
            <a:r>
              <a:rPr lang="en-US" dirty="0" smtClean="0"/>
              <a:t>Explanation</a:t>
            </a:r>
            <a:endParaRPr lang="en-US" dirty="0"/>
          </a:p>
        </p:txBody>
      </p:sp>
      <p:pic>
        <p:nvPicPr>
          <p:cNvPr id="4" name="Picture 3" descr="quote sandwich.jpeg"/>
          <p:cNvPicPr>
            <a:picLocks noChangeAspect="1"/>
          </p:cNvPicPr>
          <p:nvPr/>
        </p:nvPicPr>
        <p:blipFill>
          <a:blip r:embed="rId2"/>
          <a:stretch>
            <a:fillRect/>
          </a:stretch>
        </p:blipFill>
        <p:spPr>
          <a:xfrm>
            <a:off x="3778249" y="1944414"/>
            <a:ext cx="2449129" cy="23037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Strive for fluency between your words and the author’s words</a:t>
            </a:r>
          </a:p>
          <a:p>
            <a:r>
              <a:rPr lang="en-US" dirty="0" smtClean="0"/>
              <a:t>If read aloud, it should be hard to tell where your words end and the author’s begin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Embedded</a:t>
            </a:r>
            <a:endParaRPr lang="en-US" dirty="0"/>
          </a:p>
        </p:txBody>
      </p:sp>
      <p:sp>
        <p:nvSpPr>
          <p:cNvPr id="3" name="Content Placeholder 2"/>
          <p:cNvSpPr>
            <a:spLocks noGrp="1"/>
          </p:cNvSpPr>
          <p:nvPr>
            <p:ph idx="1"/>
          </p:nvPr>
        </p:nvSpPr>
        <p:spPr/>
        <p:txBody>
          <a:bodyPr/>
          <a:lstStyle/>
          <a:p>
            <a:r>
              <a:rPr lang="en-US" dirty="0" smtClean="0"/>
              <a:t>The Gingerbread Man was obnoxious.  “Run, run as fast as you can.  You can’t catch me.  I am the Gingerbread Man!” (5).</a:t>
            </a:r>
          </a:p>
          <a:p>
            <a:endParaRPr lang="en-US" dirty="0"/>
          </a:p>
        </p:txBody>
      </p:sp>
      <p:pic>
        <p:nvPicPr>
          <p:cNvPr id="5" name="Picture 4" descr="Gingerbread Man.jpeg"/>
          <p:cNvPicPr>
            <a:picLocks noChangeAspect="1"/>
          </p:cNvPicPr>
          <p:nvPr/>
        </p:nvPicPr>
        <p:blipFill>
          <a:blip r:embed="rId2"/>
          <a:stretch>
            <a:fillRect/>
          </a:stretch>
        </p:blipFill>
        <p:spPr>
          <a:xfrm>
            <a:off x="3398344" y="3223172"/>
            <a:ext cx="2469041" cy="335455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a:t>
            </a:r>
            <a:endParaRPr lang="en-US" dirty="0"/>
          </a:p>
        </p:txBody>
      </p:sp>
      <p:sp>
        <p:nvSpPr>
          <p:cNvPr id="3" name="Content Placeholder 2"/>
          <p:cNvSpPr>
            <a:spLocks noGrp="1"/>
          </p:cNvSpPr>
          <p:nvPr>
            <p:ph idx="1"/>
          </p:nvPr>
        </p:nvSpPr>
        <p:spPr/>
        <p:txBody>
          <a:bodyPr/>
          <a:lstStyle/>
          <a:p>
            <a:r>
              <a:rPr lang="en-US" dirty="0" smtClean="0"/>
              <a:t>The Gingerbread man was obnoxious.   For instance, he taunted the old woman who made him as he left yelling, “Run, run as fast as you can.  You can’t catch me.  I’m the Gingerbread Man!” (5).</a:t>
            </a:r>
          </a:p>
          <a:p>
            <a:endParaRPr lang="en-US" dirty="0"/>
          </a:p>
        </p:txBody>
      </p:sp>
      <p:pic>
        <p:nvPicPr>
          <p:cNvPr id="4" name="Picture 3" descr="run run.jpeg"/>
          <p:cNvPicPr>
            <a:picLocks noChangeAspect="1"/>
          </p:cNvPicPr>
          <p:nvPr/>
        </p:nvPicPr>
        <p:blipFill>
          <a:blip r:embed="rId2"/>
          <a:stretch>
            <a:fillRect/>
          </a:stretch>
        </p:blipFill>
        <p:spPr>
          <a:xfrm>
            <a:off x="4501930" y="4165380"/>
            <a:ext cx="1997859" cy="244737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quote show us…</a:t>
            </a:r>
          </a:p>
          <a:p>
            <a:r>
              <a:rPr lang="en-US" dirty="0" smtClean="0"/>
              <a:t>This quote explains…</a:t>
            </a:r>
          </a:p>
          <a:p>
            <a:r>
              <a:rPr lang="en-US" dirty="0" smtClean="0"/>
              <a:t>Here is a quote that shows…</a:t>
            </a:r>
          </a:p>
          <a:p>
            <a:r>
              <a:rPr lang="en-US" dirty="0" smtClean="0"/>
              <a:t>Punctuation marks come at the end of the sentence; not the quotation.</a:t>
            </a:r>
          </a:p>
          <a:p>
            <a:pPr>
              <a:buNone/>
            </a:pPr>
            <a:r>
              <a:rPr lang="en-US" dirty="0" smtClean="0">
                <a:solidFill>
                  <a:schemeClr val="accent1"/>
                </a:solidFill>
              </a:rPr>
              <a:t>NO</a:t>
            </a:r>
            <a:r>
              <a:rPr lang="en-US" dirty="0" smtClean="0"/>
              <a:t/>
            </a:r>
            <a:br>
              <a:rPr lang="en-US" dirty="0" smtClean="0"/>
            </a:br>
            <a:r>
              <a:rPr lang="en-US" dirty="0" smtClean="0"/>
              <a:t>“And the fox went SLUUUURP and that was the end of the Gingerbread Man” (19)</a:t>
            </a:r>
          </a:p>
          <a:p>
            <a:pPr>
              <a:buNone/>
            </a:pPr>
            <a:r>
              <a:rPr lang="en-US" dirty="0" smtClean="0">
                <a:solidFill>
                  <a:srgbClr val="3366FF"/>
                </a:solidFill>
              </a:rPr>
              <a:t>YES</a:t>
            </a:r>
            <a:r>
              <a:rPr lang="en-US" dirty="0" smtClean="0"/>
              <a:t/>
            </a:r>
            <a:br>
              <a:rPr lang="en-US" dirty="0" smtClean="0"/>
            </a:br>
            <a:r>
              <a:rPr lang="en-US" dirty="0" smtClean="0"/>
              <a:t>“And the fox went SLUUURP and that was the end of the Gingerbread Man” (19).</a:t>
            </a:r>
          </a:p>
          <a:p>
            <a:endParaRPr lang="en-US" dirty="0"/>
          </a:p>
        </p:txBody>
      </p:sp>
      <p:pic>
        <p:nvPicPr>
          <p:cNvPr id="4" name="Picture 3" descr="fox and gingerbread man.jpg"/>
          <p:cNvPicPr>
            <a:picLocks noChangeAspect="1"/>
          </p:cNvPicPr>
          <p:nvPr/>
        </p:nvPicPr>
        <p:blipFill>
          <a:blip r:embed="rId2"/>
          <a:stretch>
            <a:fillRect/>
          </a:stretch>
        </p:blipFill>
        <p:spPr>
          <a:xfrm>
            <a:off x="5684346" y="316932"/>
            <a:ext cx="2023240" cy="230189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196</Words>
  <Application>Microsoft Macintosh PowerPoint</Application>
  <PresentationFormat>On-screen Show (4:3)</PresentationFormat>
  <Paragraphs>19</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How to Embed Quotations</vt:lpstr>
      <vt:lpstr>Support Sandwich</vt:lpstr>
      <vt:lpstr>Goal</vt:lpstr>
      <vt:lpstr>NOT Embedded</vt:lpstr>
      <vt:lpstr>Embedded</vt:lpstr>
      <vt:lpstr>Avoid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Embed Quotations</dc:title>
  <dc:creator>James Thomas</dc:creator>
  <cp:lastModifiedBy>James Thomas</cp:lastModifiedBy>
  <cp:revision>1</cp:revision>
  <dcterms:created xsi:type="dcterms:W3CDTF">2017-02-14T02:00:16Z</dcterms:created>
  <dcterms:modified xsi:type="dcterms:W3CDTF">2017-02-14T03:11:01Z</dcterms:modified>
</cp:coreProperties>
</file>