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3" r:id="rId3"/>
    <p:sldId id="268" r:id="rId4"/>
    <p:sldId id="259" r:id="rId5"/>
    <p:sldId id="269" r:id="rId6"/>
    <p:sldId id="261" r:id="rId7"/>
    <p:sldId id="270" r:id="rId8"/>
    <p:sldId id="260" r:id="rId9"/>
    <p:sldId id="262" r:id="rId10"/>
    <p:sldId id="257" r:id="rId11"/>
    <p:sldId id="258" r:id="rId12"/>
    <p:sldId id="271" r:id="rId13"/>
    <p:sldId id="272" r:id="rId14"/>
    <p:sldId id="273"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9900"/>
    <a:srgbClr val="66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5" autoAdjust="0"/>
    <p:restoredTop sz="86447" autoAdjust="0"/>
  </p:normalViewPr>
  <p:slideViewPr>
    <p:cSldViewPr>
      <p:cViewPr>
        <p:scale>
          <a:sx n="107" d="100"/>
          <a:sy n="107" d="100"/>
        </p:scale>
        <p:origin x="-72" y="558"/>
      </p:cViewPr>
      <p:guideLst>
        <p:guide orient="horz" pos="2160"/>
        <p:guide pos="2880"/>
      </p:guideLst>
    </p:cSldViewPr>
  </p:slideViewPr>
  <p:outlineViewPr>
    <p:cViewPr>
      <p:scale>
        <a:sx n="33" d="100"/>
        <a:sy n="33" d="100"/>
      </p:scale>
      <p:origin x="0" y="56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505F02E2-E1C7-4D3E-9024-C44FD91A6893}" type="datetimeFigureOut">
              <a:rPr lang="en-US"/>
              <a:pPr>
                <a:defRPr/>
              </a:pPr>
              <a:t>4/19/2017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ABF6B91-85EE-43C0-88EE-9CF313EF628D}" type="slidenum">
              <a:rPr lang="en-US"/>
              <a:pPr>
                <a:defRPr/>
              </a:pPr>
              <a:t>‹#›</a:t>
            </a:fld>
            <a:endParaRPr lang="en-US"/>
          </a:p>
        </p:txBody>
      </p:sp>
    </p:spTree>
    <p:extLst>
      <p:ext uri="{BB962C8B-B14F-4D97-AF65-F5344CB8AC3E}">
        <p14:creationId xmlns:p14="http://schemas.microsoft.com/office/powerpoint/2010/main" val="1194814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849124-66EA-4988-8348-104A2A03954E}"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9BE5BF-3355-4FFC-97F1-18892349F950}"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2AD4B2-325B-4033-90AA-E2E0BD652FD9}"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B0F80A-AB87-4474-9D87-475B150662A6}" type="slidenum">
              <a:rPr lang="en-US" smtClean="0"/>
              <a:pPr eaLnBrk="1" hangingPunct="1"/>
              <a:t>12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F05A94-113D-4D44-8DB7-35A28C85E3DF}" type="slidenum">
              <a:rPr lang="en-US" smtClean="0"/>
              <a:pPr eaLnBrk="1" hangingPunct="1"/>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9DC4A6-664F-4143-91D2-96437A468035}" type="slidenum">
              <a:rPr lang="en-US" smtClean="0"/>
              <a:pPr eaLnBrk="1" hangingPunct="1"/>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978093-95ED-44AA-B753-E2B1B4036175}"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8CD8F3-C248-4F1E-B444-2D2553E3A40C}"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E34141-BDA1-4FBC-A21D-83A46E796FA7}"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A25631-3A3A-42C2-A0AF-3D3D6C616652}"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39A942-0C7F-45B3-AB27-5264A8208C00}"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897A81-FD5F-447A-8BBA-63987E05912E}"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9350EB-2385-4CFD-8D37-F935523E9236}" type="slidenum">
              <a:rPr lang="en-US"/>
              <a:pPr>
                <a:defRPr/>
              </a:pPr>
              <a:t>‹#›</a:t>
            </a:fld>
            <a:endParaRPr lang="en-US"/>
          </a:p>
        </p:txBody>
      </p:sp>
    </p:spTree>
    <p:extLst>
      <p:ext uri="{BB962C8B-B14F-4D97-AF65-F5344CB8AC3E}">
        <p14:creationId xmlns:p14="http://schemas.microsoft.com/office/powerpoint/2010/main" val="1481729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7310F0-2CE0-4730-B037-A37893BBBA11}" type="slidenum">
              <a:rPr lang="en-US"/>
              <a:pPr>
                <a:defRPr/>
              </a:pPr>
              <a:t>‹#›</a:t>
            </a:fld>
            <a:endParaRPr lang="en-US"/>
          </a:p>
        </p:txBody>
      </p:sp>
    </p:spTree>
    <p:extLst>
      <p:ext uri="{BB962C8B-B14F-4D97-AF65-F5344CB8AC3E}">
        <p14:creationId xmlns:p14="http://schemas.microsoft.com/office/powerpoint/2010/main" val="35449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6688F-1FBE-460B-AA3D-FC563D59D1E8}" type="slidenum">
              <a:rPr lang="en-US"/>
              <a:pPr>
                <a:defRPr/>
              </a:pPr>
              <a:t>‹#›</a:t>
            </a:fld>
            <a:endParaRPr lang="en-US"/>
          </a:p>
        </p:txBody>
      </p:sp>
    </p:spTree>
    <p:extLst>
      <p:ext uri="{BB962C8B-B14F-4D97-AF65-F5344CB8AC3E}">
        <p14:creationId xmlns:p14="http://schemas.microsoft.com/office/powerpoint/2010/main" val="2788702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6BEB53-1179-44E3-9724-81C6860ED083}" type="slidenum">
              <a:rPr lang="en-US"/>
              <a:pPr>
                <a:defRPr/>
              </a:pPr>
              <a:t>‹#›</a:t>
            </a:fld>
            <a:endParaRPr lang="en-US"/>
          </a:p>
        </p:txBody>
      </p:sp>
    </p:spTree>
    <p:extLst>
      <p:ext uri="{BB962C8B-B14F-4D97-AF65-F5344CB8AC3E}">
        <p14:creationId xmlns:p14="http://schemas.microsoft.com/office/powerpoint/2010/main" val="3657671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F45AAE-CFC8-4BAB-8046-6E7F43A7FB56}" type="slidenum">
              <a:rPr lang="en-US"/>
              <a:pPr>
                <a:defRPr/>
              </a:pPr>
              <a:t>‹#›</a:t>
            </a:fld>
            <a:endParaRPr lang="en-US"/>
          </a:p>
        </p:txBody>
      </p:sp>
    </p:spTree>
    <p:extLst>
      <p:ext uri="{BB962C8B-B14F-4D97-AF65-F5344CB8AC3E}">
        <p14:creationId xmlns:p14="http://schemas.microsoft.com/office/powerpoint/2010/main" val="1611263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E23CF5-555E-4492-B376-4FF73A0E886F}" type="slidenum">
              <a:rPr lang="en-US"/>
              <a:pPr>
                <a:defRPr/>
              </a:pPr>
              <a:t>‹#›</a:t>
            </a:fld>
            <a:endParaRPr lang="en-US"/>
          </a:p>
        </p:txBody>
      </p:sp>
    </p:spTree>
    <p:extLst>
      <p:ext uri="{BB962C8B-B14F-4D97-AF65-F5344CB8AC3E}">
        <p14:creationId xmlns:p14="http://schemas.microsoft.com/office/powerpoint/2010/main" val="1800869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1279C2-6DF8-4D49-8A54-A7B1DA4A7EB7}" type="slidenum">
              <a:rPr lang="en-US"/>
              <a:pPr>
                <a:defRPr/>
              </a:pPr>
              <a:t>‹#›</a:t>
            </a:fld>
            <a:endParaRPr lang="en-US"/>
          </a:p>
        </p:txBody>
      </p:sp>
    </p:spTree>
    <p:extLst>
      <p:ext uri="{BB962C8B-B14F-4D97-AF65-F5344CB8AC3E}">
        <p14:creationId xmlns:p14="http://schemas.microsoft.com/office/powerpoint/2010/main" val="299068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6A5FED-4AA3-4CAE-A4A7-F4ACFAAF55C3}" type="slidenum">
              <a:rPr lang="en-US"/>
              <a:pPr>
                <a:defRPr/>
              </a:pPr>
              <a:t>‹#›</a:t>
            </a:fld>
            <a:endParaRPr lang="en-US"/>
          </a:p>
        </p:txBody>
      </p:sp>
    </p:spTree>
    <p:extLst>
      <p:ext uri="{BB962C8B-B14F-4D97-AF65-F5344CB8AC3E}">
        <p14:creationId xmlns:p14="http://schemas.microsoft.com/office/powerpoint/2010/main" val="1529128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F122898-71A1-4F01-A28D-5DC274EB9CE7}" type="slidenum">
              <a:rPr lang="en-US"/>
              <a:pPr>
                <a:defRPr/>
              </a:pPr>
              <a:t>‹#›</a:t>
            </a:fld>
            <a:endParaRPr lang="en-US"/>
          </a:p>
        </p:txBody>
      </p:sp>
    </p:spTree>
    <p:extLst>
      <p:ext uri="{BB962C8B-B14F-4D97-AF65-F5344CB8AC3E}">
        <p14:creationId xmlns:p14="http://schemas.microsoft.com/office/powerpoint/2010/main" val="845973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F09FE2-3975-4E77-BC0C-1402E4AD97E1}" type="slidenum">
              <a:rPr lang="en-US"/>
              <a:pPr>
                <a:defRPr/>
              </a:pPr>
              <a:t>‹#›</a:t>
            </a:fld>
            <a:endParaRPr lang="en-US"/>
          </a:p>
        </p:txBody>
      </p:sp>
    </p:spTree>
    <p:extLst>
      <p:ext uri="{BB962C8B-B14F-4D97-AF65-F5344CB8AC3E}">
        <p14:creationId xmlns:p14="http://schemas.microsoft.com/office/powerpoint/2010/main" val="2048054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4EA263-5F7F-468B-BF6A-9FF3AE3854E1}" type="slidenum">
              <a:rPr lang="en-US"/>
              <a:pPr>
                <a:defRPr/>
              </a:pPr>
              <a:t>‹#›</a:t>
            </a:fld>
            <a:endParaRPr lang="en-US"/>
          </a:p>
        </p:txBody>
      </p:sp>
    </p:spTree>
    <p:extLst>
      <p:ext uri="{BB962C8B-B14F-4D97-AF65-F5344CB8AC3E}">
        <p14:creationId xmlns:p14="http://schemas.microsoft.com/office/powerpoint/2010/main" val="255738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87EFC5-A3AC-4E63-AFBA-DB4D00AC3294}" type="slidenum">
              <a:rPr lang="en-US"/>
              <a:pPr>
                <a:defRPr/>
              </a:pPr>
              <a:t>‹#›</a:t>
            </a:fld>
            <a:endParaRPr lang="en-US"/>
          </a:p>
        </p:txBody>
      </p:sp>
    </p:spTree>
    <p:extLst>
      <p:ext uri="{BB962C8B-B14F-4D97-AF65-F5344CB8AC3E}">
        <p14:creationId xmlns:p14="http://schemas.microsoft.com/office/powerpoint/2010/main" val="396810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8278EC-1687-4586-A6A2-89E61DBAB8E6}" type="slidenum">
              <a:rPr lang="en-US"/>
              <a:pPr>
                <a:defRPr/>
              </a:pPr>
              <a:t>‹#›</a:t>
            </a:fld>
            <a:endParaRPr lang="en-US"/>
          </a:p>
        </p:txBody>
      </p:sp>
    </p:spTree>
    <p:extLst>
      <p:ext uri="{BB962C8B-B14F-4D97-AF65-F5344CB8AC3E}">
        <p14:creationId xmlns:p14="http://schemas.microsoft.com/office/powerpoint/2010/main" val="40453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0B1268CF-6C82-4E33-A448-18D4EB5727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ZKB9fgQpkLk&amp;list=PLB759AD429C749932" TargetMode="External"/><Relationship Id="rId2" Type="http://schemas.openxmlformats.org/officeDocument/2006/relationships/hyperlink" Target="https://www.youtube.com/watch?v=7OIEFo2axGE&amp;index=1&amp;list=PL07FB5798655A15F6" TargetMode="External"/><Relationship Id="rId1" Type="http://schemas.openxmlformats.org/officeDocument/2006/relationships/slideLayout" Target="../slideLayouts/slideLayout2.xml"/><Relationship Id="rId4" Type="http://schemas.openxmlformats.org/officeDocument/2006/relationships/hyperlink" Target="http://www.youtube.com/watch?v=1mhrsCFAmYs&amp;list=PLB759AD429C74993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upload.wikimedia.org/wikipedia/commons/8/8c/David_-_The_Death_of_Socrates.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228600"/>
            <a:ext cx="8229600" cy="685800"/>
          </a:xfrm>
          <a:solidFill>
            <a:srgbClr val="C00000"/>
          </a:solidFill>
        </p:spPr>
        <p:txBody>
          <a:bodyPr/>
          <a:lstStyle/>
          <a:p>
            <a:pPr eaLnBrk="1" hangingPunct="1"/>
            <a:r>
              <a:rPr lang="en-US" sz="4800" smtClean="0">
                <a:solidFill>
                  <a:schemeClr val="bg1"/>
                </a:solidFill>
                <a:latin typeface="Bodoni MT Black" pitchFamily="18" charset="0"/>
              </a:rPr>
              <a:t>Ethos, Logos and Pathos</a:t>
            </a:r>
          </a:p>
        </p:txBody>
      </p:sp>
      <p:pic>
        <p:nvPicPr>
          <p:cNvPr id="6147" name="Picture 5" descr="http://www.geocities.com/pricelessbb/PlatoAristo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9800"/>
            <a:ext cx="297180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7"/>
          <p:cNvSpPr txBox="1">
            <a:spLocks noChangeArrowheads="1"/>
          </p:cNvSpPr>
          <p:nvPr/>
        </p:nvSpPr>
        <p:spPr bwMode="auto">
          <a:xfrm>
            <a:off x="0" y="2286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Aristotle</a:t>
            </a:r>
          </a:p>
        </p:txBody>
      </p:sp>
      <p:sp>
        <p:nvSpPr>
          <p:cNvPr id="6149" name="TextBox 8"/>
          <p:cNvSpPr txBox="1">
            <a:spLocks noChangeArrowheads="1"/>
          </p:cNvSpPr>
          <p:nvPr/>
        </p:nvSpPr>
        <p:spPr bwMode="auto">
          <a:xfrm>
            <a:off x="3962400" y="3352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Plato</a:t>
            </a:r>
          </a:p>
        </p:txBody>
      </p:sp>
      <p:pic>
        <p:nvPicPr>
          <p:cNvPr id="6150" name="Picture 7" descr="http://rds.yahoo.com/_ylt=A0S0200DLCdICWEBKiGjzbkF/SIG=125t2937u/EXP=1210613123/**http%3A/img.tesco.com/pi/Books/L/02/01404451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286000"/>
            <a:ext cx="23796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304800" y="9144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	In approximately 300 B.C.E. Aristotle, who was a famous Greek philosopher, wrote a book entitled, “The Art of Rhetoric.”  In his book, Aristotle identified the three methods of persuasion.  He called them ethos, pathos and logos.</a:t>
            </a:r>
          </a:p>
        </p:txBody>
      </p:sp>
      <p:sp>
        <p:nvSpPr>
          <p:cNvPr id="6152" name="TextBox 11"/>
          <p:cNvSpPr txBox="1">
            <a:spLocks noChangeArrowheads="1"/>
          </p:cNvSpPr>
          <p:nvPr/>
        </p:nvSpPr>
        <p:spPr bwMode="auto">
          <a:xfrm>
            <a:off x="5715000" y="59436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chemeClr val="bg1"/>
                </a:solidFill>
              </a:rPr>
              <a:t>The Book</a:t>
            </a:r>
          </a:p>
        </p:txBody>
      </p:sp>
      <p:sp>
        <p:nvSpPr>
          <p:cNvPr id="6153" name="TextBox 12"/>
          <p:cNvSpPr txBox="1">
            <a:spLocks noChangeArrowheads="1"/>
          </p:cNvSpPr>
          <p:nvPr/>
        </p:nvSpPr>
        <p:spPr bwMode="auto">
          <a:xfrm>
            <a:off x="914400" y="59436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chemeClr val="bg1"/>
                </a:solidFill>
              </a:rPr>
              <a:t>The Man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strVal val="#ppt_w*0.05"/>
                                          </p:val>
                                        </p:tav>
                                        <p:tav tm="100000">
                                          <p:val>
                                            <p:strVal val="#ppt_w"/>
                                          </p:val>
                                        </p:tav>
                                      </p:tavLst>
                                    </p:anim>
                                    <p:anim calcmode="lin" valueType="num">
                                      <p:cBhvr>
                                        <p:cTn id="8" dur="500" fill="hold"/>
                                        <p:tgtEl>
                                          <p:spTgt spid="2050"/>
                                        </p:tgtEl>
                                        <p:attrNameLst>
                                          <p:attrName>ppt_h</p:attrName>
                                        </p:attrNameLst>
                                      </p:cBhvr>
                                      <p:tavLst>
                                        <p:tav tm="0">
                                          <p:val>
                                            <p:strVal val="#ppt_h"/>
                                          </p:val>
                                        </p:tav>
                                        <p:tav tm="100000">
                                          <p:val>
                                            <p:strVal val="#ppt_h"/>
                                          </p:val>
                                        </p:tav>
                                      </p:tavLst>
                                    </p:anim>
                                    <p:anim calcmode="lin" valueType="num">
                                      <p:cBhvr>
                                        <p:cTn id="9" dur="500" fill="hold"/>
                                        <p:tgtEl>
                                          <p:spTgt spid="2050"/>
                                        </p:tgtEl>
                                        <p:attrNameLst>
                                          <p:attrName>ppt_x</p:attrName>
                                        </p:attrNameLst>
                                      </p:cBhvr>
                                      <p:tavLst>
                                        <p:tav tm="0">
                                          <p:val>
                                            <p:strVal val="#ppt_x-.2"/>
                                          </p:val>
                                        </p:tav>
                                        <p:tav tm="100000">
                                          <p:val>
                                            <p:strVal val="#ppt_x"/>
                                          </p:val>
                                        </p:tav>
                                      </p:tavLst>
                                    </p:anim>
                                    <p:anim calcmode="lin" valueType="num">
                                      <p:cBhvr>
                                        <p:cTn id="10" dur="500" fill="hold"/>
                                        <p:tgtEl>
                                          <p:spTgt spid="2050"/>
                                        </p:tgtEl>
                                        <p:attrNameLst>
                                          <p:attrName>ppt_y</p:attrName>
                                        </p:attrNameLst>
                                      </p:cBhvr>
                                      <p:tavLst>
                                        <p:tav tm="0">
                                          <p:val>
                                            <p:strVal val="#ppt_y"/>
                                          </p:val>
                                        </p:tav>
                                        <p:tav tm="100000">
                                          <p:val>
                                            <p:strVal val="#ppt_y"/>
                                          </p:val>
                                        </p:tav>
                                      </p:tavLst>
                                    </p:anim>
                                    <p:animEffect transition="in" filter="fade">
                                      <p:cBhvr>
                                        <p:cTn id="11" dur="500"/>
                                        <p:tgtEl>
                                          <p:spTgt spid="20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 calcmode="lin" valueType="num">
                                      <p:cBhvr>
                                        <p:cTn id="16" dur="1000" fill="hold"/>
                                        <p:tgtEl>
                                          <p:spTgt spid="11">
                                            <p:txEl>
                                              <p:pRg st="0" end="0"/>
                                            </p:txEl>
                                          </p:spTgt>
                                        </p:tgtEl>
                                        <p:attrNameLst>
                                          <p:attrName>ppt_x</p:attrName>
                                        </p:attrNameLst>
                                      </p:cBhvr>
                                      <p:tavLst>
                                        <p:tav tm="0">
                                          <p:val>
                                            <p:strVal val="#ppt_x-.2"/>
                                          </p:val>
                                        </p:tav>
                                        <p:tav tm="100000">
                                          <p:val>
                                            <p:strVal val="#ppt_x"/>
                                          </p:val>
                                        </p:tav>
                                      </p:tavLst>
                                    </p:anim>
                                    <p:anim calcmode="lin" valueType="num">
                                      <p:cBhvr>
                                        <p:cTn id="17" dur="1000" fill="hold"/>
                                        <p:tgtEl>
                                          <p:spTgt spid="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4114800" cy="2057400"/>
          </a:xfrm>
          <a:solidFill>
            <a:srgbClr val="7030A0"/>
          </a:solidFill>
        </p:spPr>
        <p:txBody>
          <a:bodyPr/>
          <a:lstStyle/>
          <a:p>
            <a:pPr eaLnBrk="1" hangingPunct="1"/>
            <a:r>
              <a:rPr lang="en-US" sz="8800" smtClean="0">
                <a:solidFill>
                  <a:schemeClr val="bg1"/>
                </a:solidFill>
                <a:latin typeface="Bodoni MT Black" pitchFamily="18" charset="0"/>
              </a:rPr>
              <a:t>Logos</a:t>
            </a:r>
            <a:br>
              <a:rPr lang="en-US" sz="8800" smtClean="0">
                <a:solidFill>
                  <a:schemeClr val="bg1"/>
                </a:solidFill>
                <a:latin typeface="Bodoni MT Black" pitchFamily="18" charset="0"/>
              </a:rPr>
            </a:br>
            <a:r>
              <a:rPr lang="en-US" sz="3200" smtClean="0">
                <a:solidFill>
                  <a:schemeClr val="bg1"/>
                </a:solidFill>
                <a:latin typeface="Bodoni MT Black" pitchFamily="18" charset="0"/>
              </a:rPr>
              <a:t>Logos means logic</a:t>
            </a:r>
          </a:p>
        </p:txBody>
      </p:sp>
      <p:sp>
        <p:nvSpPr>
          <p:cNvPr id="3075" name="Rectangle 3"/>
          <p:cNvSpPr>
            <a:spLocks noGrp="1" noChangeArrowheads="1"/>
          </p:cNvSpPr>
          <p:nvPr>
            <p:ph type="body" idx="1"/>
          </p:nvPr>
        </p:nvSpPr>
        <p:spPr>
          <a:xfrm>
            <a:off x="457200" y="2362200"/>
            <a:ext cx="8229600" cy="3886200"/>
          </a:xfrm>
        </p:spPr>
        <p:txBody>
          <a:bodyPr/>
          <a:lstStyle/>
          <a:p>
            <a:pPr eaLnBrk="1" hangingPunct="1">
              <a:lnSpc>
                <a:spcPct val="80000"/>
              </a:lnSpc>
              <a:buFontTx/>
              <a:buNone/>
            </a:pPr>
            <a:endParaRPr lang="en-US" sz="2800" dirty="0" smtClean="0">
              <a:solidFill>
                <a:schemeClr val="bg1"/>
              </a:solidFill>
              <a:latin typeface="Tempus Sans ITC" pitchFamily="82" charset="0"/>
            </a:endParaRPr>
          </a:p>
          <a:p>
            <a:pPr eaLnBrk="1" hangingPunct="1">
              <a:lnSpc>
                <a:spcPct val="80000"/>
              </a:lnSpc>
            </a:pPr>
            <a:r>
              <a:rPr lang="en-US" sz="2800" dirty="0" smtClean="0">
                <a:solidFill>
                  <a:srgbClr val="FFFF00"/>
                </a:solidFill>
                <a:latin typeface="Tempus Sans ITC" pitchFamily="82" charset="0"/>
              </a:rPr>
              <a:t>Logos</a:t>
            </a:r>
            <a:r>
              <a:rPr lang="en-US" sz="2800" dirty="0" smtClean="0">
                <a:solidFill>
                  <a:schemeClr val="bg1"/>
                </a:solidFill>
                <a:latin typeface="Tempus Sans ITC" pitchFamily="82" charset="0"/>
              </a:rPr>
              <a:t> refers to any attempt to appeal to the intellect: making a </a:t>
            </a:r>
            <a:r>
              <a:rPr lang="en-US" sz="2800" dirty="0" smtClean="0">
                <a:solidFill>
                  <a:srgbClr val="FFFF00"/>
                </a:solidFill>
                <a:latin typeface="Tempus Sans ITC" pitchFamily="82" charset="0"/>
              </a:rPr>
              <a:t>logical</a:t>
            </a:r>
            <a:r>
              <a:rPr lang="en-US" sz="2800" dirty="0" smtClean="0">
                <a:solidFill>
                  <a:schemeClr val="bg1"/>
                </a:solidFill>
                <a:latin typeface="Tempus Sans ITC" pitchFamily="82" charset="0"/>
              </a:rPr>
              <a:t> argument.</a:t>
            </a:r>
          </a:p>
          <a:p>
            <a:pPr eaLnBrk="1" hangingPunct="1">
              <a:lnSpc>
                <a:spcPct val="80000"/>
              </a:lnSpc>
            </a:pPr>
            <a:r>
              <a:rPr lang="en-US" sz="2800" dirty="0" smtClean="0">
                <a:solidFill>
                  <a:schemeClr val="bg1"/>
                </a:solidFill>
                <a:latin typeface="Tempus Sans ITC" pitchFamily="82" charset="0"/>
              </a:rPr>
              <a:t>Logos appeals to the left side of the audience's brain.  </a:t>
            </a:r>
            <a:endParaRPr lang="en-US" sz="2800" dirty="0" smtClean="0">
              <a:solidFill>
                <a:schemeClr val="bg1"/>
              </a:solidFill>
              <a:latin typeface="Tempus Sans ITC" pitchFamily="82" charset="0"/>
            </a:endParaRPr>
          </a:p>
          <a:p>
            <a:pPr eaLnBrk="1" hangingPunct="1">
              <a:lnSpc>
                <a:spcPct val="80000"/>
              </a:lnSpc>
            </a:pPr>
            <a:r>
              <a:rPr lang="en-US" sz="2800" dirty="0" smtClean="0">
                <a:solidFill>
                  <a:schemeClr val="bg1"/>
                </a:solidFill>
                <a:latin typeface="Tempus Sans ITC" pitchFamily="82" charset="0"/>
              </a:rPr>
              <a:t>R</a:t>
            </a:r>
            <a:r>
              <a:rPr lang="en-US" sz="2800" dirty="0" smtClean="0">
                <a:solidFill>
                  <a:schemeClr val="bg1"/>
                </a:solidFill>
                <a:latin typeface="Tempus Sans ITC" pitchFamily="82" charset="0"/>
              </a:rPr>
              <a:t>easoning </a:t>
            </a:r>
            <a:r>
              <a:rPr lang="en-US" sz="2800" dirty="0" smtClean="0">
                <a:solidFill>
                  <a:schemeClr val="bg1"/>
                </a:solidFill>
                <a:latin typeface="Tempus Sans ITC" pitchFamily="82" charset="0"/>
              </a:rPr>
              <a:t>and facts to make its decision.  </a:t>
            </a:r>
            <a:endParaRPr lang="en-US" sz="2800" dirty="0" smtClean="0">
              <a:solidFill>
                <a:schemeClr val="bg1"/>
              </a:solidFill>
              <a:latin typeface="Tempus Sans ITC" pitchFamily="82" charset="0"/>
            </a:endParaRPr>
          </a:p>
          <a:p>
            <a:pPr eaLnBrk="1" hangingPunct="1">
              <a:lnSpc>
                <a:spcPct val="80000"/>
              </a:lnSpc>
            </a:pPr>
            <a:r>
              <a:rPr lang="en-US" sz="2800" dirty="0" smtClean="0">
                <a:solidFill>
                  <a:schemeClr val="bg1"/>
                </a:solidFill>
                <a:latin typeface="Tempus Sans ITC" pitchFamily="82" charset="0"/>
              </a:rPr>
              <a:t>Numbers</a:t>
            </a:r>
            <a:r>
              <a:rPr lang="en-US" sz="2800" dirty="0" smtClean="0">
                <a:solidFill>
                  <a:schemeClr val="bg1"/>
                </a:solidFill>
                <a:latin typeface="Tempus Sans ITC" pitchFamily="82" charset="0"/>
              </a:rPr>
              <a:t>, polls and statistics are also examples of the persuasive use of logic.  </a:t>
            </a:r>
          </a:p>
        </p:txBody>
      </p:sp>
      <p:pic>
        <p:nvPicPr>
          <p:cNvPr id="3079" name="Picture 7" descr="http://rds.yahoo.com/_ylt=A0S020nQuCdI_UgAixSjzbkF/SIG=12hqe1u50/EXP=1210649168/**http%3A/blogspot.adunagow.net/media/1/20070423-tech_brai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0782"/>
            <a:ext cx="5257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0" fill="hold"/>
                                        <p:tgtEl>
                                          <p:spTgt spid="3074"/>
                                        </p:tgtEl>
                                        <p:attrNameLst>
                                          <p:attrName>ppt_x</p:attrName>
                                        </p:attrNameLst>
                                      </p:cBhvr>
                                      <p:tavLst>
                                        <p:tav tm="0">
                                          <p:val>
                                            <p:strVal val="#ppt_x"/>
                                          </p:val>
                                        </p:tav>
                                        <p:tav tm="100000">
                                          <p:val>
                                            <p:strVal val="#ppt_x"/>
                                          </p:val>
                                        </p:tav>
                                      </p:tavLst>
                                    </p:anim>
                                    <p:anim calcmode="lin" valueType="num">
                                      <p:cBhvr additive="base">
                                        <p:cTn id="8" dur="50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079"/>
                                        </p:tgtEl>
                                        <p:attrNameLst>
                                          <p:attrName>style.visibility</p:attrName>
                                        </p:attrNameLst>
                                      </p:cBhvr>
                                      <p:to>
                                        <p:strVal val="visible"/>
                                      </p:to>
                                    </p:set>
                                    <p:anim calcmode="lin" valueType="num">
                                      <p:cBhvr>
                                        <p:cTn id="13" dur="500" fill="hold"/>
                                        <p:tgtEl>
                                          <p:spTgt spid="3079"/>
                                        </p:tgtEl>
                                        <p:attrNameLst>
                                          <p:attrName>ppt_w</p:attrName>
                                        </p:attrNameLst>
                                      </p:cBhvr>
                                      <p:tavLst>
                                        <p:tav tm="0">
                                          <p:val>
                                            <p:fltVal val="0"/>
                                          </p:val>
                                        </p:tav>
                                        <p:tav tm="100000">
                                          <p:val>
                                            <p:strVal val="#ppt_w"/>
                                          </p:val>
                                        </p:tav>
                                      </p:tavLst>
                                    </p:anim>
                                    <p:anim calcmode="lin" valueType="num">
                                      <p:cBhvr>
                                        <p:cTn id="14" dur="500" fill="hold"/>
                                        <p:tgtEl>
                                          <p:spTgt spid="307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anim calcmode="lin" valueType="num">
                                      <p:cBhvr>
                                        <p:cTn id="19" dur="500" decel="50000" fill="hold">
                                          <p:stCondLst>
                                            <p:cond delay="0"/>
                                          </p:stCondLst>
                                        </p:cTn>
                                        <p:tgtEl>
                                          <p:spTgt spid="3075">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075">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075">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075">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075">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075">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075">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075">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075">
                                            <p:txEl>
                                              <p:pRg st="2" end="2"/>
                                            </p:txEl>
                                          </p:spTgt>
                                        </p:tgtEl>
                                        <p:attrNameLst>
                                          <p:attrName>style.visibility</p:attrName>
                                        </p:attrNameLst>
                                      </p:cBhvr>
                                      <p:to>
                                        <p:strVal val="visible"/>
                                      </p:to>
                                    </p:set>
                                    <p:anim calcmode="lin" valueType="num">
                                      <p:cBhvr>
                                        <p:cTn id="31" dur="500" decel="50000" fill="hold">
                                          <p:stCondLst>
                                            <p:cond delay="0"/>
                                          </p:stCondLst>
                                        </p:cTn>
                                        <p:tgtEl>
                                          <p:spTgt spid="3075">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075">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075">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075">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075">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075">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075">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07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075">
                                            <p:txEl>
                                              <p:pRg st="3" end="3"/>
                                            </p:txEl>
                                          </p:spTgt>
                                        </p:tgtEl>
                                        <p:attrNameLst>
                                          <p:attrName>style.visibility</p:attrName>
                                        </p:attrNameLst>
                                      </p:cBhvr>
                                      <p:to>
                                        <p:strVal val="visible"/>
                                      </p:to>
                                    </p:set>
                                    <p:anim calcmode="lin" valueType="num">
                                      <p:cBhvr>
                                        <p:cTn id="43" dur="500" decel="50000" fill="hold">
                                          <p:stCondLst>
                                            <p:cond delay="0"/>
                                          </p:stCondLst>
                                        </p:cTn>
                                        <p:tgtEl>
                                          <p:spTgt spid="3075">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075">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075">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075">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075">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075">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075">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075">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3075">
                                            <p:txEl>
                                              <p:pRg st="4" end="4"/>
                                            </p:txEl>
                                          </p:spTgt>
                                        </p:tgtEl>
                                        <p:attrNameLst>
                                          <p:attrName>style.visibility</p:attrName>
                                        </p:attrNameLst>
                                      </p:cBhvr>
                                      <p:to>
                                        <p:strVal val="visible"/>
                                      </p:to>
                                    </p:set>
                                    <p:anim calcmode="lin" valueType="num">
                                      <p:cBhvr>
                                        <p:cTn id="55" dur="500" decel="50000" fill="hold">
                                          <p:stCondLst>
                                            <p:cond delay="0"/>
                                          </p:stCondLst>
                                        </p:cTn>
                                        <p:tgtEl>
                                          <p:spTgt spid="3075">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075">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075">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3075">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075">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075">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075">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title"/>
          </p:nvPr>
        </p:nvSpPr>
        <p:spPr>
          <a:xfrm>
            <a:off x="457200" y="0"/>
            <a:ext cx="8229600" cy="1143000"/>
          </a:xfrm>
        </p:spPr>
        <p:txBody>
          <a:bodyPr/>
          <a:lstStyle/>
          <a:p>
            <a:pPr eaLnBrk="1" hangingPunct="1"/>
            <a:r>
              <a:rPr lang="en-US" sz="9600" smtClean="0">
                <a:solidFill>
                  <a:schemeClr val="bg1"/>
                </a:solidFill>
                <a:latin typeface="Bodoni MT Black" pitchFamily="18" charset="0"/>
              </a:rPr>
              <a:t>Logos</a:t>
            </a:r>
          </a:p>
        </p:txBody>
      </p:sp>
      <p:sp>
        <p:nvSpPr>
          <p:cNvPr id="16387" name="Rectangle 3"/>
          <p:cNvSpPr>
            <a:spLocks noGrp="1" noChangeArrowheads="1"/>
          </p:cNvSpPr>
          <p:nvPr>
            <p:ph type="body" sz="half" idx="1"/>
          </p:nvPr>
        </p:nvSpPr>
        <p:spPr/>
        <p:txBody>
          <a:bodyPr/>
          <a:lstStyle/>
          <a:p>
            <a:pPr eaLnBrk="1" hangingPunct="1">
              <a:lnSpc>
                <a:spcPct val="80000"/>
              </a:lnSpc>
            </a:pPr>
            <a:endParaRPr lang="en-US" sz="1600" dirty="0" smtClean="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5815767" cy="4257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half" idx="2"/>
          </p:nvPr>
        </p:nvSpPr>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solidFill>
            <a:srgbClr val="FF0000"/>
          </a:solidFill>
        </p:spPr>
        <p:txBody>
          <a:bodyPr/>
          <a:lstStyle/>
          <a:p>
            <a:pPr eaLnBrk="1" hangingPunct="1"/>
            <a:r>
              <a:rPr lang="en-US" sz="4000" u="sng" smtClean="0">
                <a:solidFill>
                  <a:schemeClr val="bg1"/>
                </a:solidFill>
              </a:rPr>
              <a:t>REVIEW</a:t>
            </a:r>
            <a:r>
              <a:rPr lang="en-US" sz="4000" smtClean="0">
                <a:solidFill>
                  <a:schemeClr val="bg1"/>
                </a:solidFill>
              </a:rPr>
              <a:t/>
            </a:r>
            <a:br>
              <a:rPr lang="en-US" sz="4000" smtClean="0">
                <a:solidFill>
                  <a:schemeClr val="bg1"/>
                </a:solidFill>
              </a:rPr>
            </a:br>
            <a:r>
              <a:rPr lang="en-US" sz="4000" smtClean="0">
                <a:solidFill>
                  <a:schemeClr val="bg1"/>
                </a:solidFill>
              </a:rPr>
              <a:t>Ethos, Pathos and Logos</a:t>
            </a:r>
          </a:p>
        </p:txBody>
      </p:sp>
      <p:sp>
        <p:nvSpPr>
          <p:cNvPr id="3" name="Content Placeholder 2"/>
          <p:cNvSpPr>
            <a:spLocks noGrp="1"/>
          </p:cNvSpPr>
          <p:nvPr>
            <p:ph idx="1"/>
          </p:nvPr>
        </p:nvSpPr>
        <p:spPr/>
        <p:txBody>
          <a:bodyPr/>
          <a:lstStyle/>
          <a:p>
            <a:pPr eaLnBrk="1" hangingPunct="1">
              <a:buFontTx/>
              <a:buNone/>
            </a:pPr>
            <a:r>
              <a:rPr lang="en-US" smtClean="0">
                <a:solidFill>
                  <a:schemeClr val="bg1"/>
                </a:solidFill>
              </a:rPr>
              <a:t>1.		Ethos = an ethical or moral argument</a:t>
            </a:r>
          </a:p>
          <a:p>
            <a:pPr eaLnBrk="1" hangingPunct="1">
              <a:buFontTx/>
              <a:buNone/>
            </a:pPr>
            <a:endParaRPr lang="en-US" smtClean="0">
              <a:solidFill>
                <a:schemeClr val="bg1"/>
              </a:solidFill>
            </a:endParaRPr>
          </a:p>
          <a:p>
            <a:pPr eaLnBrk="1" hangingPunct="1">
              <a:buFontTx/>
              <a:buNone/>
            </a:pPr>
            <a:r>
              <a:rPr lang="en-US" smtClean="0">
                <a:solidFill>
                  <a:schemeClr val="bg1"/>
                </a:solidFill>
              </a:rPr>
              <a:t>2.		Pathos = an emotional argument</a:t>
            </a:r>
          </a:p>
          <a:p>
            <a:pPr eaLnBrk="1" hangingPunct="1">
              <a:buFontTx/>
              <a:buNone/>
            </a:pPr>
            <a:endParaRPr lang="en-US" smtClean="0">
              <a:solidFill>
                <a:schemeClr val="bg1"/>
              </a:solidFill>
            </a:endParaRPr>
          </a:p>
          <a:p>
            <a:pPr eaLnBrk="1" hangingPunct="1">
              <a:buFontTx/>
              <a:buNone/>
            </a:pPr>
            <a:r>
              <a:rPr lang="en-US" smtClean="0">
                <a:solidFill>
                  <a:schemeClr val="bg1"/>
                </a:solidFill>
              </a:rPr>
              <a:t>3. 	Logos = a logical argument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Scale>
                                      <p:cBhvr>
                                        <p:cTn id="19"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4" end="4"/>
                                            </p:txEl>
                                          </p:spTgt>
                                        </p:tgtEl>
                                        <p:attrNameLst>
                                          <p:attrName>ppt_x</p:attrName>
                                          <p:attrName>ppt_y</p:attrName>
                                        </p:attrNameLst>
                                      </p:cBhvr>
                                    </p:animMotion>
                                    <p:animEffect transition="in" filter="fade">
                                      <p:cBhvr>
                                        <p:cTn id="2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dirty="0" smtClean="0">
                <a:solidFill>
                  <a:srgbClr val="FF0000"/>
                </a:solidFill>
              </a:rPr>
              <a:t>Let’s Practice!</a:t>
            </a:r>
            <a:endParaRPr lang="en-US" dirty="0">
              <a:solidFill>
                <a:srgbClr val="FF0000"/>
              </a:solidFill>
            </a:endParaRPr>
          </a:p>
        </p:txBody>
      </p:sp>
      <p:sp>
        <p:nvSpPr>
          <p:cNvPr id="3" name="Content Placeholder 2"/>
          <p:cNvSpPr>
            <a:spLocks noGrp="1"/>
          </p:cNvSpPr>
          <p:nvPr>
            <p:ph idx="1"/>
          </p:nvPr>
        </p:nvSpPr>
        <p:spPr>
          <a:xfrm>
            <a:off x="304800" y="838200"/>
            <a:ext cx="8382000" cy="5867400"/>
          </a:xfrm>
        </p:spPr>
        <p:txBody>
          <a:bodyPr/>
          <a:lstStyle/>
          <a:p>
            <a:r>
              <a:rPr lang="en-US" dirty="0" smtClean="0">
                <a:solidFill>
                  <a:schemeClr val="accent2">
                    <a:lumMod val="60000"/>
                    <a:lumOff val="40000"/>
                  </a:schemeClr>
                </a:solidFill>
              </a:rPr>
              <a:t>Identify the rhetorical strategy used in each commercial …</a:t>
            </a:r>
          </a:p>
          <a:p>
            <a:pPr marL="0" indent="0">
              <a:buNone/>
            </a:pPr>
            <a:r>
              <a:rPr lang="en-US" sz="2000" dirty="0">
                <a:solidFill>
                  <a:schemeClr val="accent2">
                    <a:lumMod val="60000"/>
                    <a:lumOff val="40000"/>
                  </a:schemeClr>
                </a:solidFill>
                <a:hlinkClick r:id="rId2"/>
              </a:rPr>
              <a:t>https://</a:t>
            </a:r>
            <a:r>
              <a:rPr lang="en-US" sz="2000" dirty="0" smtClean="0">
                <a:solidFill>
                  <a:schemeClr val="accent2">
                    <a:lumMod val="60000"/>
                    <a:lumOff val="40000"/>
                  </a:schemeClr>
                </a:solidFill>
                <a:hlinkClick r:id="rId2"/>
              </a:rPr>
              <a:t>www.youtube.com/watch?v=7OIEFo2axGE&amp;index=1&amp;list=PL07FB5798655A15F6</a:t>
            </a:r>
            <a:endParaRPr lang="en-US" sz="2000" dirty="0" smtClean="0">
              <a:solidFill>
                <a:schemeClr val="accent2">
                  <a:lumMod val="60000"/>
                  <a:lumOff val="40000"/>
                </a:schemeClr>
              </a:solidFill>
            </a:endParaRPr>
          </a:p>
          <a:p>
            <a:pPr marL="0" indent="0">
              <a:buNone/>
            </a:pPr>
            <a:endParaRPr lang="en-US" sz="2000" dirty="0">
              <a:solidFill>
                <a:schemeClr val="accent2">
                  <a:lumMod val="60000"/>
                  <a:lumOff val="40000"/>
                </a:schemeClr>
              </a:solidFill>
            </a:endParaRPr>
          </a:p>
          <a:p>
            <a:pPr marL="0" indent="0">
              <a:buNone/>
            </a:pPr>
            <a:r>
              <a:rPr lang="en-US" sz="2000" dirty="0">
                <a:solidFill>
                  <a:schemeClr val="accent2">
                    <a:lumMod val="60000"/>
                    <a:lumOff val="40000"/>
                  </a:schemeClr>
                </a:solidFill>
                <a:hlinkClick r:id="rId3"/>
              </a:rPr>
              <a:t>http://</a:t>
            </a:r>
            <a:r>
              <a:rPr lang="en-US" sz="2000" dirty="0" smtClean="0">
                <a:solidFill>
                  <a:schemeClr val="accent2">
                    <a:lumMod val="60000"/>
                    <a:lumOff val="40000"/>
                  </a:schemeClr>
                </a:solidFill>
                <a:hlinkClick r:id="rId3"/>
              </a:rPr>
              <a:t>www.youtube.com/watch?v=ZKB9fgQpkLk&amp;list=PLB759AD429C749932</a:t>
            </a:r>
            <a:endParaRPr lang="en-US" sz="2000" dirty="0" smtClean="0">
              <a:solidFill>
                <a:schemeClr val="accent2">
                  <a:lumMod val="60000"/>
                  <a:lumOff val="40000"/>
                </a:schemeClr>
              </a:solidFill>
            </a:endParaRPr>
          </a:p>
          <a:p>
            <a:pPr marL="0" indent="0">
              <a:buNone/>
            </a:pPr>
            <a:endParaRPr lang="en-US" sz="2000" dirty="0">
              <a:solidFill>
                <a:schemeClr val="accent2">
                  <a:lumMod val="60000"/>
                  <a:lumOff val="40000"/>
                </a:schemeClr>
              </a:solidFill>
            </a:endParaRPr>
          </a:p>
          <a:p>
            <a:pPr marL="0" indent="0">
              <a:buNone/>
            </a:pPr>
            <a:endParaRPr lang="en-US" sz="2000" dirty="0">
              <a:solidFill>
                <a:schemeClr val="accent2">
                  <a:lumMod val="60000"/>
                  <a:lumOff val="40000"/>
                </a:schemeClr>
              </a:solidFill>
            </a:endParaRPr>
          </a:p>
          <a:p>
            <a:pPr marL="0" indent="0">
              <a:buNone/>
            </a:pPr>
            <a:r>
              <a:rPr lang="en-US" sz="2000" b="1" dirty="0">
                <a:solidFill>
                  <a:schemeClr val="accent2">
                    <a:lumMod val="60000"/>
                    <a:lumOff val="40000"/>
                  </a:schemeClr>
                </a:solidFill>
                <a:hlinkClick r:id="rId4"/>
              </a:rPr>
              <a:t>http://</a:t>
            </a:r>
            <a:r>
              <a:rPr lang="en-US" sz="2000" b="1" dirty="0" smtClean="0">
                <a:solidFill>
                  <a:schemeClr val="accent2">
                    <a:lumMod val="60000"/>
                    <a:lumOff val="40000"/>
                  </a:schemeClr>
                </a:solidFill>
                <a:hlinkClick r:id="rId4"/>
              </a:rPr>
              <a:t>www.youtube.com/watch?v=1mhrsCFAmYs&amp;list=PLB759AD429C749932</a:t>
            </a:r>
            <a:endParaRPr lang="en-US" sz="2000" b="1" dirty="0" smtClean="0">
              <a:solidFill>
                <a:schemeClr val="accent2">
                  <a:lumMod val="60000"/>
                  <a:lumOff val="40000"/>
                </a:schemeClr>
              </a:solidFill>
            </a:endParaRPr>
          </a:p>
          <a:p>
            <a:pPr marL="0" indent="0">
              <a:buNone/>
            </a:pPr>
            <a:endParaRPr lang="en-US" sz="2000" dirty="0">
              <a:solidFill>
                <a:schemeClr val="accent2">
                  <a:lumMod val="60000"/>
                  <a:lumOff val="40000"/>
                </a:schemeClr>
              </a:solidFill>
            </a:endParaRPr>
          </a:p>
          <a:p>
            <a:pPr marL="0" indent="0">
              <a:buNone/>
            </a:pPr>
            <a:r>
              <a:rPr lang="en-US" sz="2000" dirty="0">
                <a:solidFill>
                  <a:schemeClr val="accent2">
                    <a:lumMod val="60000"/>
                    <a:lumOff val="40000"/>
                  </a:schemeClr>
                </a:solidFill>
              </a:rPr>
              <a:t>https://www.youtube.com/watch?v=SKL254Y_jtc</a:t>
            </a:r>
            <a:endParaRPr lang="en-US" sz="2000" dirty="0" smtClean="0">
              <a:solidFill>
                <a:schemeClr val="accent2">
                  <a:lumMod val="60000"/>
                  <a:lumOff val="40000"/>
                </a:schemeClr>
              </a:solidFill>
            </a:endParaRPr>
          </a:p>
          <a:p>
            <a:pPr marL="0" indent="0">
              <a:buNone/>
            </a:pPr>
            <a:endParaRPr lang="en-US" sz="2000" dirty="0">
              <a:solidFill>
                <a:schemeClr val="accent2">
                  <a:lumMod val="60000"/>
                  <a:lumOff val="40000"/>
                </a:schemeClr>
              </a:solidFill>
            </a:endParaRPr>
          </a:p>
        </p:txBody>
      </p:sp>
    </p:spTree>
    <p:extLst>
      <p:ext uri="{BB962C8B-B14F-4D97-AF65-F5344CB8AC3E}">
        <p14:creationId xmlns:p14="http://schemas.microsoft.com/office/powerpoint/2010/main" val="2518677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Answers…</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solidFill>
                  <a:schemeClr val="accent2">
                    <a:lumMod val="60000"/>
                    <a:lumOff val="40000"/>
                  </a:schemeClr>
                </a:solidFill>
              </a:rPr>
              <a:t>1) Logos- </a:t>
            </a:r>
            <a:r>
              <a:rPr lang="en-US" dirty="0" err="1" smtClean="0">
                <a:solidFill>
                  <a:schemeClr val="accent2">
                    <a:lumMod val="60000"/>
                    <a:lumOff val="40000"/>
                  </a:schemeClr>
                </a:solidFill>
              </a:rPr>
              <a:t>Geico</a:t>
            </a:r>
            <a:endParaRPr lang="en-US" dirty="0" smtClean="0">
              <a:solidFill>
                <a:schemeClr val="accent2">
                  <a:lumMod val="60000"/>
                  <a:lumOff val="40000"/>
                </a:schemeClr>
              </a:solidFill>
            </a:endParaRPr>
          </a:p>
          <a:p>
            <a:pPr marL="0" indent="0">
              <a:buNone/>
            </a:pPr>
            <a:r>
              <a:rPr lang="en-US" dirty="0" smtClean="0">
                <a:solidFill>
                  <a:schemeClr val="accent2">
                    <a:lumMod val="60000"/>
                    <a:lumOff val="40000"/>
                  </a:schemeClr>
                </a:solidFill>
              </a:rPr>
              <a:t>2) Pathos	- </a:t>
            </a:r>
            <a:r>
              <a:rPr lang="en-US" dirty="0" smtClean="0">
                <a:solidFill>
                  <a:schemeClr val="accent2">
                    <a:lumMod val="60000"/>
                    <a:lumOff val="40000"/>
                  </a:schemeClr>
                </a:solidFill>
              </a:rPr>
              <a:t>Dog</a:t>
            </a:r>
            <a:endParaRPr lang="en-US" dirty="0" smtClean="0">
              <a:solidFill>
                <a:schemeClr val="accent2">
                  <a:lumMod val="60000"/>
                  <a:lumOff val="40000"/>
                </a:schemeClr>
              </a:solidFill>
            </a:endParaRPr>
          </a:p>
          <a:p>
            <a:pPr marL="0" indent="0">
              <a:buNone/>
            </a:pPr>
            <a:r>
              <a:rPr lang="en-US" dirty="0">
                <a:solidFill>
                  <a:schemeClr val="accent2">
                    <a:lumMod val="60000"/>
                    <a:lumOff val="40000"/>
                  </a:schemeClr>
                </a:solidFill>
              </a:rPr>
              <a:t>3</a:t>
            </a:r>
            <a:r>
              <a:rPr lang="en-US" dirty="0" smtClean="0">
                <a:solidFill>
                  <a:schemeClr val="accent2">
                    <a:lumMod val="60000"/>
                    <a:lumOff val="40000"/>
                  </a:schemeClr>
                </a:solidFill>
              </a:rPr>
              <a:t>) Pathos- Target </a:t>
            </a:r>
            <a:r>
              <a:rPr lang="en-US" dirty="0">
                <a:solidFill>
                  <a:schemeClr val="accent2">
                    <a:lumMod val="60000"/>
                    <a:lumOff val="40000"/>
                  </a:schemeClr>
                </a:solidFill>
              </a:rPr>
              <a:t>X</a:t>
            </a:r>
            <a:r>
              <a:rPr lang="en-US" dirty="0" smtClean="0">
                <a:solidFill>
                  <a:schemeClr val="accent2">
                    <a:lumMod val="60000"/>
                    <a:lumOff val="40000"/>
                  </a:schemeClr>
                </a:solidFill>
              </a:rPr>
              <a:t>mas </a:t>
            </a:r>
          </a:p>
          <a:p>
            <a:pPr marL="0" indent="0">
              <a:buNone/>
            </a:pPr>
            <a:r>
              <a:rPr lang="en-US" dirty="0">
                <a:solidFill>
                  <a:schemeClr val="accent2">
                    <a:lumMod val="60000"/>
                    <a:lumOff val="40000"/>
                  </a:schemeClr>
                </a:solidFill>
              </a:rPr>
              <a:t>4</a:t>
            </a:r>
            <a:r>
              <a:rPr lang="en-US" dirty="0" smtClean="0">
                <a:solidFill>
                  <a:schemeClr val="accent2">
                    <a:lumMod val="60000"/>
                    <a:lumOff val="40000"/>
                  </a:schemeClr>
                </a:solidFill>
              </a:rPr>
              <a:t>) Ethos- Chrysler (Eminem and Motor City)</a:t>
            </a:r>
          </a:p>
          <a:p>
            <a:pPr marL="0" indent="0">
              <a:buNone/>
            </a:pPr>
            <a:endParaRPr lang="en-US" dirty="0">
              <a:solidFill>
                <a:schemeClr val="accent2">
                  <a:lumMod val="60000"/>
                  <a:lumOff val="40000"/>
                </a:schemeClr>
              </a:solidFill>
            </a:endParaRPr>
          </a:p>
        </p:txBody>
      </p:sp>
    </p:spTree>
    <p:extLst>
      <p:ext uri="{BB962C8B-B14F-4D97-AF65-F5344CB8AC3E}">
        <p14:creationId xmlns:p14="http://schemas.microsoft.com/office/powerpoint/2010/main" val="4208186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381000" y="0"/>
            <a:ext cx="8229600" cy="2392363"/>
          </a:xfrm>
        </p:spPr>
        <p:txBody>
          <a:bodyPr/>
          <a:lstStyle/>
          <a:p>
            <a:pPr lvl="1" eaLnBrk="1" hangingPunct="1">
              <a:lnSpc>
                <a:spcPct val="90000"/>
              </a:lnSpc>
              <a:buFontTx/>
              <a:buNone/>
              <a:defRPr/>
            </a:pPr>
            <a:r>
              <a:rPr lang="en-US" sz="1800" b="1" dirty="0" smtClean="0">
                <a:solidFill>
                  <a:schemeClr val="bg1"/>
                </a:solidFill>
              </a:rPr>
              <a:t>As you hear or read an argument you should ask yourself:</a:t>
            </a:r>
          </a:p>
          <a:p>
            <a:pPr marL="914400" lvl="1" indent="-457200" eaLnBrk="1" hangingPunct="1">
              <a:lnSpc>
                <a:spcPct val="90000"/>
              </a:lnSpc>
              <a:buFontTx/>
              <a:buAutoNum type="arabicPeriod"/>
              <a:defRPr/>
            </a:pPr>
            <a:r>
              <a:rPr lang="en-US" sz="1800" b="1" dirty="0" smtClean="0">
                <a:solidFill>
                  <a:schemeClr val="bg1"/>
                </a:solidFill>
              </a:rPr>
              <a:t>Is the argument persuasive?</a:t>
            </a:r>
          </a:p>
          <a:p>
            <a:pPr marL="914400" lvl="1" indent="-457200" eaLnBrk="1" hangingPunct="1">
              <a:lnSpc>
                <a:spcPct val="90000"/>
              </a:lnSpc>
              <a:buFontTx/>
              <a:buAutoNum type="arabicPeriod"/>
              <a:defRPr/>
            </a:pPr>
            <a:r>
              <a:rPr lang="en-US" sz="1800" b="1" dirty="0" smtClean="0">
                <a:solidFill>
                  <a:schemeClr val="bg1"/>
                </a:solidFill>
              </a:rPr>
              <a:t>To whom is the argument persuasive?</a:t>
            </a:r>
          </a:p>
          <a:p>
            <a:pPr marL="914400" lvl="1" indent="-457200" eaLnBrk="1" hangingPunct="1">
              <a:lnSpc>
                <a:spcPct val="90000"/>
              </a:lnSpc>
              <a:buFontTx/>
              <a:buNone/>
              <a:defRPr/>
            </a:pPr>
            <a:r>
              <a:rPr lang="en-US" sz="2000" b="1" dirty="0" smtClean="0">
                <a:solidFill>
                  <a:schemeClr val="bg1"/>
                </a:solidFill>
              </a:rPr>
              <a:t>  </a:t>
            </a:r>
          </a:p>
          <a:p>
            <a:pPr eaLnBrk="1" hangingPunct="1">
              <a:lnSpc>
                <a:spcPct val="90000"/>
              </a:lnSpc>
              <a:buFontTx/>
              <a:buNone/>
              <a:defRPr/>
            </a:pPr>
            <a:r>
              <a:rPr lang="en-US" sz="2000" b="1" dirty="0" smtClean="0">
                <a:solidFill>
                  <a:schemeClr val="bg1"/>
                </a:solidFill>
              </a:rPr>
              <a:t>	There are several ways to appeal to an audience.</a:t>
            </a:r>
          </a:p>
          <a:p>
            <a:pPr eaLnBrk="1" hangingPunct="1">
              <a:lnSpc>
                <a:spcPct val="90000"/>
              </a:lnSpc>
              <a:buFontTx/>
              <a:buNone/>
              <a:defRPr/>
            </a:pPr>
            <a:r>
              <a:rPr lang="en-US" sz="2000" b="1" dirty="0" smtClean="0">
                <a:solidFill>
                  <a:schemeClr val="bg1"/>
                </a:solidFill>
              </a:rPr>
              <a:t>	Among them are appealing to logos, ethos and pathos.  </a:t>
            </a:r>
          </a:p>
          <a:p>
            <a:pPr eaLnBrk="1" hangingPunct="1">
              <a:lnSpc>
                <a:spcPct val="90000"/>
              </a:lnSpc>
              <a:buFontTx/>
              <a:buNone/>
              <a:defRPr/>
            </a:pPr>
            <a:r>
              <a:rPr lang="en-US" sz="2000" b="1" dirty="0" smtClean="0">
                <a:solidFill>
                  <a:schemeClr val="bg1"/>
                </a:solidFill>
              </a:rPr>
              <a:t>	These appeals are prevalent in almost all arguments.</a:t>
            </a:r>
          </a:p>
        </p:txBody>
      </p:sp>
      <p:pic>
        <p:nvPicPr>
          <p:cNvPr id="7171" name="Picture 5" descr="Image:David - The Death of Socrate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438400"/>
            <a:ext cx="4914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6"/>
          <p:cNvSpPr txBox="1">
            <a:spLocks noChangeArrowheads="1"/>
          </p:cNvSpPr>
          <p:nvPr/>
        </p:nvSpPr>
        <p:spPr bwMode="auto">
          <a:xfrm>
            <a:off x="609600" y="5791200"/>
            <a:ext cx="762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chemeClr val="bg1"/>
                </a:solidFill>
              </a:rPr>
              <a:t>This painting by Jaques –Louis David is called, “The Death of Socrates.”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Scale>
                                      <p:cBhvr>
                                        <p:cTn id="7" dur="1000" decel="50000" fill="hold">
                                          <p:stCondLst>
                                            <p:cond delay="0"/>
                                          </p:stCondLst>
                                        </p:cTn>
                                        <p:tgtEl>
                                          <p:spTgt spid="921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19">
                                            <p:txEl>
                                              <p:pRg st="0" end="0"/>
                                            </p:txEl>
                                          </p:spTgt>
                                        </p:tgtEl>
                                        <p:attrNameLst>
                                          <p:attrName>ppt_x</p:attrName>
                                          <p:attrName>ppt_y</p:attrName>
                                        </p:attrNameLst>
                                      </p:cBhvr>
                                    </p:animMotion>
                                    <p:animEffect transition="in" filter="fade">
                                      <p:cBhvr>
                                        <p:cTn id="9" dur="1000"/>
                                        <p:tgtEl>
                                          <p:spTgt spid="9219">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Scale>
                                      <p:cBhvr>
                                        <p:cTn id="12" dur="1000" decel="50000" fill="hold">
                                          <p:stCondLst>
                                            <p:cond delay="0"/>
                                          </p:stCondLst>
                                        </p:cTn>
                                        <p:tgtEl>
                                          <p:spTgt spid="921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9219">
                                            <p:txEl>
                                              <p:pRg st="1" end="1"/>
                                            </p:txEl>
                                          </p:spTgt>
                                        </p:tgtEl>
                                        <p:attrNameLst>
                                          <p:attrName>ppt_x</p:attrName>
                                          <p:attrName>ppt_y</p:attrName>
                                        </p:attrNameLst>
                                      </p:cBhvr>
                                    </p:animMotion>
                                    <p:animEffect transition="in" filter="fade">
                                      <p:cBhvr>
                                        <p:cTn id="14" dur="1000"/>
                                        <p:tgtEl>
                                          <p:spTgt spid="9219">
                                            <p:txEl>
                                              <p:pRg st="1" end="1"/>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Scale>
                                      <p:cBhvr>
                                        <p:cTn id="17" dur="1000" decel="50000" fill="hold">
                                          <p:stCondLst>
                                            <p:cond delay="0"/>
                                          </p:stCondLst>
                                        </p:cTn>
                                        <p:tgtEl>
                                          <p:spTgt spid="921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9219">
                                            <p:txEl>
                                              <p:pRg st="2" end="2"/>
                                            </p:txEl>
                                          </p:spTgt>
                                        </p:tgtEl>
                                        <p:attrNameLst>
                                          <p:attrName>ppt_x</p:attrName>
                                          <p:attrName>ppt_y</p:attrName>
                                        </p:attrNameLst>
                                      </p:cBhvr>
                                    </p:animMotion>
                                    <p:animEffect transition="in" filter="fade">
                                      <p:cBhvr>
                                        <p:cTn id="19" dur="1000"/>
                                        <p:tgtEl>
                                          <p:spTgt spid="9219">
                                            <p:txEl>
                                              <p:pRg st="2" end="2"/>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Scale>
                                      <p:cBhvr>
                                        <p:cTn id="22" dur="1000" decel="50000" fill="hold">
                                          <p:stCondLst>
                                            <p:cond delay="0"/>
                                          </p:stCondLst>
                                        </p:cTn>
                                        <p:tgtEl>
                                          <p:spTgt spid="921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9219">
                                            <p:txEl>
                                              <p:pRg st="3" end="3"/>
                                            </p:txEl>
                                          </p:spTgt>
                                        </p:tgtEl>
                                        <p:attrNameLst>
                                          <p:attrName>ppt_x</p:attrName>
                                          <p:attrName>ppt_y</p:attrName>
                                        </p:attrNameLst>
                                      </p:cBhvr>
                                    </p:animMotion>
                                    <p:animEffect transition="in" filter="fade">
                                      <p:cBhvr>
                                        <p:cTn id="24" dur="1000"/>
                                        <p:tgtEl>
                                          <p:spTgt spid="9219">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9219">
                                            <p:txEl>
                                              <p:pRg st="4" end="4"/>
                                            </p:txEl>
                                          </p:spTgt>
                                        </p:tgtEl>
                                        <p:attrNameLst>
                                          <p:attrName>style.visibility</p:attrName>
                                        </p:attrNameLst>
                                      </p:cBhvr>
                                      <p:to>
                                        <p:strVal val="visible"/>
                                      </p:to>
                                    </p:set>
                                    <p:animScale>
                                      <p:cBhvr>
                                        <p:cTn id="29" dur="1000" decel="50000" fill="hold">
                                          <p:stCondLst>
                                            <p:cond delay="0"/>
                                          </p:stCondLst>
                                        </p:cTn>
                                        <p:tgtEl>
                                          <p:spTgt spid="921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9219">
                                            <p:txEl>
                                              <p:pRg st="4" end="4"/>
                                            </p:txEl>
                                          </p:spTgt>
                                        </p:tgtEl>
                                        <p:attrNameLst>
                                          <p:attrName>ppt_x</p:attrName>
                                          <p:attrName>ppt_y</p:attrName>
                                        </p:attrNameLst>
                                      </p:cBhvr>
                                    </p:animMotion>
                                    <p:animEffect transition="in" filter="fade">
                                      <p:cBhvr>
                                        <p:cTn id="31" dur="1000"/>
                                        <p:tgtEl>
                                          <p:spTgt spid="9219">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9219">
                                            <p:txEl>
                                              <p:pRg st="5" end="5"/>
                                            </p:txEl>
                                          </p:spTgt>
                                        </p:tgtEl>
                                        <p:attrNameLst>
                                          <p:attrName>style.visibility</p:attrName>
                                        </p:attrNameLst>
                                      </p:cBhvr>
                                      <p:to>
                                        <p:strVal val="visible"/>
                                      </p:to>
                                    </p:set>
                                    <p:animScale>
                                      <p:cBhvr>
                                        <p:cTn id="36" dur="1000" decel="50000" fill="hold">
                                          <p:stCondLst>
                                            <p:cond delay="0"/>
                                          </p:stCondLst>
                                        </p:cTn>
                                        <p:tgtEl>
                                          <p:spTgt spid="9219">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9219">
                                            <p:txEl>
                                              <p:pRg st="5" end="5"/>
                                            </p:txEl>
                                          </p:spTgt>
                                        </p:tgtEl>
                                        <p:attrNameLst>
                                          <p:attrName>ppt_x</p:attrName>
                                          <p:attrName>ppt_y</p:attrName>
                                        </p:attrNameLst>
                                      </p:cBhvr>
                                    </p:animMotion>
                                    <p:animEffect transition="in" filter="fade">
                                      <p:cBhvr>
                                        <p:cTn id="38" dur="1000"/>
                                        <p:tgtEl>
                                          <p:spTgt spid="9219">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Scale>
                                      <p:cBhvr>
                                        <p:cTn id="43" dur="1000" decel="50000" fill="hold">
                                          <p:stCondLst>
                                            <p:cond delay="0"/>
                                          </p:stCondLst>
                                        </p:cTn>
                                        <p:tgtEl>
                                          <p:spTgt spid="9219">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9219">
                                            <p:txEl>
                                              <p:pRg st="6" end="6"/>
                                            </p:txEl>
                                          </p:spTgt>
                                        </p:tgtEl>
                                        <p:attrNameLst>
                                          <p:attrName>ppt_x</p:attrName>
                                          <p:attrName>ppt_y</p:attrName>
                                        </p:attrNameLst>
                                      </p:cBhvr>
                                    </p:animMotion>
                                    <p:animEffect transition="in" filter="fade">
                                      <p:cBhvr>
                                        <p:cTn id="45" dur="10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solidFill>
            <a:srgbClr val="FF0000"/>
          </a:solidFill>
        </p:spPr>
        <p:txBody>
          <a:bodyPr/>
          <a:lstStyle/>
          <a:p>
            <a:pPr eaLnBrk="1" hangingPunct="1"/>
            <a:r>
              <a:rPr lang="en-US" sz="4000" smtClean="0">
                <a:solidFill>
                  <a:schemeClr val="bg1"/>
                </a:solidFill>
              </a:rPr>
              <a:t>Ethos, Pathos and Logos</a:t>
            </a:r>
          </a:p>
        </p:txBody>
      </p:sp>
      <p:sp>
        <p:nvSpPr>
          <p:cNvPr id="3" name="Content Placeholder 2"/>
          <p:cNvSpPr>
            <a:spLocks noGrp="1"/>
          </p:cNvSpPr>
          <p:nvPr>
            <p:ph idx="1"/>
          </p:nvPr>
        </p:nvSpPr>
        <p:spPr/>
        <p:txBody>
          <a:bodyPr/>
          <a:lstStyle/>
          <a:p>
            <a:pPr eaLnBrk="1" hangingPunct="1">
              <a:buFontTx/>
              <a:buNone/>
            </a:pPr>
            <a:r>
              <a:rPr lang="en-US" smtClean="0">
                <a:solidFill>
                  <a:schemeClr val="bg1"/>
                </a:solidFill>
              </a:rPr>
              <a:t>1.		Ethos = an ethical or moral argument</a:t>
            </a:r>
          </a:p>
          <a:p>
            <a:pPr eaLnBrk="1" hangingPunct="1">
              <a:buFontTx/>
              <a:buNone/>
            </a:pPr>
            <a:endParaRPr lang="en-US" smtClean="0">
              <a:solidFill>
                <a:schemeClr val="bg1"/>
              </a:solidFill>
            </a:endParaRPr>
          </a:p>
          <a:p>
            <a:pPr eaLnBrk="1" hangingPunct="1">
              <a:buFontTx/>
              <a:buNone/>
            </a:pPr>
            <a:r>
              <a:rPr lang="en-US" smtClean="0">
                <a:solidFill>
                  <a:schemeClr val="bg1"/>
                </a:solidFill>
              </a:rPr>
              <a:t>2.		Pathos = an emotional argument</a:t>
            </a:r>
          </a:p>
          <a:p>
            <a:pPr eaLnBrk="1" hangingPunct="1">
              <a:buFontTx/>
              <a:buNone/>
            </a:pPr>
            <a:endParaRPr lang="en-US" smtClean="0">
              <a:solidFill>
                <a:schemeClr val="bg1"/>
              </a:solidFill>
            </a:endParaRPr>
          </a:p>
          <a:p>
            <a:pPr eaLnBrk="1" hangingPunct="1">
              <a:buFontTx/>
              <a:buNone/>
            </a:pPr>
            <a:r>
              <a:rPr lang="en-US" smtClean="0">
                <a:solidFill>
                  <a:schemeClr val="bg1"/>
                </a:solidFill>
              </a:rPr>
              <a:t>3. 	Logos = a logical argument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Scale>
                                      <p:cBhvr>
                                        <p:cTn id="19"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4" end="4"/>
                                            </p:txEl>
                                          </p:spTgt>
                                        </p:tgtEl>
                                        <p:attrNameLst>
                                          <p:attrName>ppt_x</p:attrName>
                                          <p:attrName>ppt_y</p:attrName>
                                        </p:attrNameLst>
                                      </p:cBhvr>
                                    </p:animMotion>
                                    <p:animEffect transition="in" filter="fade">
                                      <p:cBhvr>
                                        <p:cTn id="2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a:solidFill>
            <a:srgbClr val="00B0F0"/>
          </a:solidFill>
        </p:spPr>
        <p:txBody>
          <a:bodyPr/>
          <a:lstStyle/>
          <a:p>
            <a:pPr eaLnBrk="1" hangingPunct="1"/>
            <a:r>
              <a:rPr lang="en-US" sz="9600" smtClean="0">
                <a:solidFill>
                  <a:schemeClr val="bg1"/>
                </a:solidFill>
                <a:latin typeface="Bodoni MT Black" pitchFamily="18" charset="0"/>
              </a:rPr>
              <a:t>Ethos</a:t>
            </a:r>
          </a:p>
        </p:txBody>
      </p:sp>
      <p:sp>
        <p:nvSpPr>
          <p:cNvPr id="9219" name="Rectangle 3"/>
          <p:cNvSpPr>
            <a:spLocks noGrp="1" noChangeArrowheads="1"/>
          </p:cNvSpPr>
          <p:nvPr>
            <p:ph type="body" idx="1"/>
          </p:nvPr>
        </p:nvSpPr>
        <p:spPr>
          <a:xfrm>
            <a:off x="457200" y="1143000"/>
            <a:ext cx="8229600" cy="3048000"/>
          </a:xfrm>
        </p:spPr>
        <p:txBody>
          <a:bodyPr/>
          <a:lstStyle/>
          <a:p>
            <a:pPr eaLnBrk="1" hangingPunct="1">
              <a:lnSpc>
                <a:spcPct val="80000"/>
              </a:lnSpc>
              <a:buFontTx/>
              <a:buNone/>
            </a:pPr>
            <a:r>
              <a:rPr lang="en-US" sz="2400" dirty="0" smtClean="0">
                <a:solidFill>
                  <a:schemeClr val="bg1"/>
                </a:solidFill>
              </a:rPr>
              <a:t>The word "ethos" came from the Greek word </a:t>
            </a:r>
            <a:r>
              <a:rPr lang="en-US" sz="2400" dirty="0" err="1" smtClean="0">
                <a:solidFill>
                  <a:srgbClr val="FFFF00"/>
                </a:solidFill>
              </a:rPr>
              <a:t>ethikos</a:t>
            </a:r>
            <a:r>
              <a:rPr lang="en-US" sz="2400" dirty="0" smtClean="0">
                <a:solidFill>
                  <a:srgbClr val="FFFF00"/>
                </a:solidFill>
              </a:rPr>
              <a:t> meaning moral or showing moral character. </a:t>
            </a:r>
            <a:r>
              <a:rPr lang="en-US" sz="2400" dirty="0" smtClean="0">
                <a:solidFill>
                  <a:schemeClr val="bg1"/>
                </a:solidFill>
              </a:rPr>
              <a:t> </a:t>
            </a:r>
          </a:p>
          <a:p>
            <a:pPr eaLnBrk="1" hangingPunct="1">
              <a:lnSpc>
                <a:spcPct val="80000"/>
              </a:lnSpc>
            </a:pPr>
            <a:r>
              <a:rPr lang="en-US" sz="2400" dirty="0" smtClean="0">
                <a:solidFill>
                  <a:schemeClr val="bg1"/>
                </a:solidFill>
              </a:rPr>
              <a:t>Speaker </a:t>
            </a:r>
            <a:r>
              <a:rPr lang="en-US" sz="2400" dirty="0" smtClean="0">
                <a:solidFill>
                  <a:schemeClr val="bg1"/>
                </a:solidFill>
              </a:rPr>
              <a:t>establishes </a:t>
            </a:r>
            <a:r>
              <a:rPr lang="en-US" sz="2400" b="1" dirty="0" smtClean="0">
                <a:solidFill>
                  <a:schemeClr val="bg1"/>
                </a:solidFill>
              </a:rPr>
              <a:t>moral </a:t>
            </a:r>
            <a:r>
              <a:rPr lang="en-US" sz="2400" b="1" u="sng" dirty="0" smtClean="0">
                <a:solidFill>
                  <a:schemeClr val="bg1"/>
                </a:solidFill>
              </a:rPr>
              <a:t>credibility</a:t>
            </a:r>
            <a:r>
              <a:rPr lang="en-US" sz="2400" b="1" dirty="0" smtClean="0">
                <a:solidFill>
                  <a:schemeClr val="bg1"/>
                </a:solidFill>
              </a:rPr>
              <a:t> </a:t>
            </a:r>
            <a:r>
              <a:rPr lang="en-US" sz="2400" dirty="0" smtClean="0">
                <a:solidFill>
                  <a:schemeClr val="bg1"/>
                </a:solidFill>
              </a:rPr>
              <a:t>in the minds of the audience at the beginning of his or her speech.   </a:t>
            </a:r>
          </a:p>
          <a:p>
            <a:pPr eaLnBrk="1" hangingPunct="1">
              <a:lnSpc>
                <a:spcPct val="80000"/>
              </a:lnSpc>
            </a:pPr>
            <a:r>
              <a:rPr lang="en-US" sz="2400" dirty="0" smtClean="0">
                <a:solidFill>
                  <a:schemeClr val="bg1"/>
                </a:solidFill>
              </a:rPr>
              <a:t>We tend to believe people we respect</a:t>
            </a:r>
          </a:p>
          <a:p>
            <a:pPr eaLnBrk="1" hangingPunct="1">
              <a:lnSpc>
                <a:spcPct val="80000"/>
              </a:lnSpc>
            </a:pPr>
            <a:r>
              <a:rPr lang="en-US" sz="2400" b="1" dirty="0" smtClean="0">
                <a:solidFill>
                  <a:schemeClr val="bg1"/>
                </a:solidFill>
              </a:rPr>
              <a:t>Someone who has authority; Someone who is likeable</a:t>
            </a:r>
            <a:endParaRPr lang="en-US" sz="2400" b="1" dirty="0" smtClean="0">
              <a:solidFill>
                <a:schemeClr val="bg1"/>
              </a:solidFill>
            </a:endParaRPr>
          </a:p>
          <a:p>
            <a:pPr eaLnBrk="1" hangingPunct="1">
              <a:lnSpc>
                <a:spcPct val="80000"/>
              </a:lnSpc>
              <a:buFontTx/>
              <a:buNone/>
            </a:pPr>
            <a:endParaRPr lang="en-US" sz="2400" b="1" dirty="0" smtClean="0">
              <a:solidFill>
                <a:schemeClr val="bg1"/>
              </a:solidFill>
            </a:endParaRPr>
          </a:p>
        </p:txBody>
      </p:sp>
      <p:pic>
        <p:nvPicPr>
          <p:cNvPr id="9220" name="Picture 11" descr="medical-endorse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43400"/>
            <a:ext cx="27146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9"/>
          <p:cNvSpPr txBox="1">
            <a:spLocks noChangeArrowheads="1"/>
          </p:cNvSpPr>
          <p:nvPr/>
        </p:nvSpPr>
        <p:spPr bwMode="auto">
          <a:xfrm>
            <a:off x="3352800" y="4495800"/>
            <a:ext cx="4724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For example, when a trusted doctor gives you advice, you may not understand all of the medical reasoning behind the advice, but you nonetheless follow the directions because you believe that the doctor knows what s/he is talking about. </a:t>
            </a:r>
          </a:p>
          <a:p>
            <a:pPr eaLnBrk="1" hangingPunct="1"/>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solidFill>
            <a:srgbClr val="002060"/>
          </a:solidFill>
          <a:ln>
            <a:solidFill>
              <a:srgbClr val="FFFF00"/>
            </a:solidFill>
            <a:miter lim="800000"/>
            <a:headEnd/>
            <a:tailEnd/>
          </a:ln>
        </p:spPr>
        <p:txBody>
          <a:bodyPr/>
          <a:lstStyle/>
          <a:p>
            <a:pPr eaLnBrk="1" hangingPunct="1"/>
            <a:r>
              <a:rPr lang="en-US" smtClean="0">
                <a:solidFill>
                  <a:schemeClr val="bg1"/>
                </a:solidFill>
              </a:rPr>
              <a:t>Ethos = an appeal to ethics</a:t>
            </a:r>
          </a:p>
        </p:txBody>
      </p:sp>
      <p:sp>
        <p:nvSpPr>
          <p:cNvPr id="3" name="Content Placeholder 2"/>
          <p:cNvSpPr>
            <a:spLocks noGrp="1"/>
          </p:cNvSpPr>
          <p:nvPr>
            <p:ph idx="1"/>
          </p:nvPr>
        </p:nvSpPr>
        <p:spPr>
          <a:xfrm>
            <a:off x="457200" y="1143000"/>
            <a:ext cx="8229600" cy="2590800"/>
          </a:xfrm>
        </p:spPr>
        <p:txBody>
          <a:bodyPr/>
          <a:lstStyle/>
          <a:p>
            <a:pPr eaLnBrk="1" hangingPunct="1">
              <a:lnSpc>
                <a:spcPct val="80000"/>
              </a:lnSpc>
            </a:pPr>
            <a:r>
              <a:rPr lang="en-US" sz="2200" b="1" dirty="0" smtClean="0">
                <a:solidFill>
                  <a:schemeClr val="bg1"/>
                </a:solidFill>
              </a:rPr>
              <a:t>Ethos:  </a:t>
            </a:r>
            <a:r>
              <a:rPr lang="en-US" sz="2200" dirty="0" smtClean="0">
                <a:solidFill>
                  <a:schemeClr val="bg1"/>
                </a:solidFill>
              </a:rPr>
              <a:t>Ethos is related to the English word ethics and refers to the trustworthiness of the speaker/writer.  </a:t>
            </a:r>
          </a:p>
          <a:p>
            <a:pPr eaLnBrk="1" hangingPunct="1">
              <a:lnSpc>
                <a:spcPct val="80000"/>
              </a:lnSpc>
            </a:pPr>
            <a:endParaRPr lang="en-US" sz="2200" dirty="0">
              <a:solidFill>
                <a:schemeClr val="bg1"/>
              </a:solidFill>
            </a:endParaRPr>
          </a:p>
          <a:p>
            <a:pPr marL="0" indent="0" eaLnBrk="1" hangingPunct="1">
              <a:lnSpc>
                <a:spcPct val="80000"/>
              </a:lnSpc>
              <a:buNone/>
            </a:pPr>
            <a:endParaRPr lang="en-US" sz="2200" dirty="0" smtClean="0">
              <a:solidFill>
                <a:schemeClr val="bg1"/>
              </a:solidFill>
            </a:endParaRPr>
          </a:p>
          <a:p>
            <a:pPr eaLnBrk="1" hangingPunct="1">
              <a:lnSpc>
                <a:spcPct val="80000"/>
              </a:lnSpc>
            </a:pPr>
            <a:r>
              <a:rPr lang="en-US" sz="2200" dirty="0" smtClean="0">
                <a:solidFill>
                  <a:schemeClr val="bg1"/>
                </a:solidFill>
              </a:rPr>
              <a:t>Ethos is an effective persuasive strategy because when we believe that the speaker does not intend to do us harm, we are more willing to listen to what s/he has to say.   </a:t>
            </a:r>
          </a:p>
          <a:p>
            <a:pPr eaLnBrk="1" hangingPunct="1"/>
            <a:endParaRPr lang="en-US" sz="2400" b="1" dirty="0" smtClean="0"/>
          </a:p>
        </p:txBody>
      </p:sp>
      <p:sp>
        <p:nvSpPr>
          <p:cNvPr id="6" name="TextBox 5"/>
          <p:cNvSpPr txBox="1">
            <a:spLocks noChangeArrowheads="1"/>
          </p:cNvSpPr>
          <p:nvPr/>
        </p:nvSpPr>
        <p:spPr bwMode="auto">
          <a:xfrm>
            <a:off x="152400" y="4343400"/>
            <a:ext cx="5410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chemeClr val="bg1"/>
                </a:solidFill>
              </a:rPr>
              <a:t>For example, professional </a:t>
            </a:r>
            <a:r>
              <a:rPr lang="en-US" dirty="0" smtClean="0">
                <a:solidFill>
                  <a:schemeClr val="bg1"/>
                </a:solidFill>
              </a:rPr>
              <a:t>basketball </a:t>
            </a:r>
            <a:r>
              <a:rPr lang="en-US" dirty="0">
                <a:solidFill>
                  <a:schemeClr val="bg1"/>
                </a:solidFill>
              </a:rPr>
              <a:t>players have established their credibility in sports by playing in the </a:t>
            </a:r>
            <a:r>
              <a:rPr lang="en-US" dirty="0" smtClean="0">
                <a:solidFill>
                  <a:schemeClr val="bg1"/>
                </a:solidFill>
              </a:rPr>
              <a:t>NBA.  </a:t>
            </a:r>
            <a:r>
              <a:rPr lang="en-US" dirty="0">
                <a:solidFill>
                  <a:schemeClr val="bg1"/>
                </a:solidFill>
              </a:rPr>
              <a:t>If </a:t>
            </a:r>
            <a:r>
              <a:rPr lang="en-US" dirty="0" smtClean="0">
                <a:solidFill>
                  <a:schemeClr val="bg1"/>
                </a:solidFill>
              </a:rPr>
              <a:t>Kobe Bryant </a:t>
            </a:r>
            <a:r>
              <a:rPr lang="en-US" dirty="0">
                <a:solidFill>
                  <a:schemeClr val="bg1"/>
                </a:solidFill>
              </a:rPr>
              <a:t>tells us that </a:t>
            </a:r>
            <a:r>
              <a:rPr lang="en-US" dirty="0" smtClean="0">
                <a:solidFill>
                  <a:schemeClr val="bg1"/>
                </a:solidFill>
              </a:rPr>
              <a:t>Vitamin water </a:t>
            </a:r>
            <a:r>
              <a:rPr lang="en-US" dirty="0">
                <a:solidFill>
                  <a:schemeClr val="bg1"/>
                </a:solidFill>
              </a:rPr>
              <a:t>is the best </a:t>
            </a:r>
            <a:r>
              <a:rPr lang="en-US" dirty="0" smtClean="0">
                <a:solidFill>
                  <a:schemeClr val="bg1"/>
                </a:solidFill>
              </a:rPr>
              <a:t>drink for improving athletic performance, </a:t>
            </a:r>
            <a:r>
              <a:rPr lang="en-US" dirty="0">
                <a:solidFill>
                  <a:schemeClr val="bg1"/>
                </a:solidFill>
              </a:rPr>
              <a:t>we believe that he knows what he is talking about.</a:t>
            </a:r>
          </a:p>
        </p:txBody>
      </p:sp>
      <p:pic>
        <p:nvPicPr>
          <p:cNvPr id="1026" name="Picture 2" descr="Image result for ethos examples in adverti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487677"/>
            <a:ext cx="2155793" cy="3060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8" presetClass="entr" presetSubtype="0" accel="5000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8" presetClass="entr" presetSubtype="0" accel="5000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4" dur="1000"/>
                                        <p:tgtEl>
                                          <p:spTgt spid="3">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80">
                                          <p:stCondLst>
                                            <p:cond delay="0"/>
                                          </p:stCondLst>
                                        </p:cTn>
                                        <p:tgtEl>
                                          <p:spTgt spid="6"/>
                                        </p:tgtEl>
                                      </p:cBhvr>
                                    </p:animEffect>
                                    <p:anim calcmode="lin" valueType="num">
                                      <p:cBhvr>
                                        <p:cTn id="3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tgtEl>
                                      </p:cBhvr>
                                      <p:to x="100000" y="60000"/>
                                    </p:animScale>
                                    <p:animScale>
                                      <p:cBhvr>
                                        <p:cTn id="36" dur="166" decel="50000">
                                          <p:stCondLst>
                                            <p:cond delay="676"/>
                                          </p:stCondLst>
                                        </p:cTn>
                                        <p:tgtEl>
                                          <p:spTgt spid="6"/>
                                        </p:tgtEl>
                                      </p:cBhvr>
                                      <p:to x="100000" y="100000"/>
                                    </p:animScale>
                                    <p:animScale>
                                      <p:cBhvr>
                                        <p:cTn id="37" dur="26">
                                          <p:stCondLst>
                                            <p:cond delay="1312"/>
                                          </p:stCondLst>
                                        </p:cTn>
                                        <p:tgtEl>
                                          <p:spTgt spid="6"/>
                                        </p:tgtEl>
                                      </p:cBhvr>
                                      <p:to x="100000" y="80000"/>
                                    </p:animScale>
                                    <p:animScale>
                                      <p:cBhvr>
                                        <p:cTn id="38" dur="166" decel="50000">
                                          <p:stCondLst>
                                            <p:cond delay="1338"/>
                                          </p:stCondLst>
                                        </p:cTn>
                                        <p:tgtEl>
                                          <p:spTgt spid="6"/>
                                        </p:tgtEl>
                                      </p:cBhvr>
                                      <p:to x="100000" y="100000"/>
                                    </p:animScale>
                                    <p:animScale>
                                      <p:cBhvr>
                                        <p:cTn id="39" dur="26">
                                          <p:stCondLst>
                                            <p:cond delay="1642"/>
                                          </p:stCondLst>
                                        </p:cTn>
                                        <p:tgtEl>
                                          <p:spTgt spid="6"/>
                                        </p:tgtEl>
                                      </p:cBhvr>
                                      <p:to x="100000" y="90000"/>
                                    </p:animScale>
                                    <p:animScale>
                                      <p:cBhvr>
                                        <p:cTn id="40" dur="166" decel="50000">
                                          <p:stCondLst>
                                            <p:cond delay="1668"/>
                                          </p:stCondLst>
                                        </p:cTn>
                                        <p:tgtEl>
                                          <p:spTgt spid="6"/>
                                        </p:tgtEl>
                                      </p:cBhvr>
                                      <p:to x="100000" y="100000"/>
                                    </p:animScale>
                                    <p:animScale>
                                      <p:cBhvr>
                                        <p:cTn id="41" dur="26">
                                          <p:stCondLst>
                                            <p:cond delay="1808"/>
                                          </p:stCondLst>
                                        </p:cTn>
                                        <p:tgtEl>
                                          <p:spTgt spid="6"/>
                                        </p:tgtEl>
                                      </p:cBhvr>
                                      <p:to x="100000" y="95000"/>
                                    </p:animScale>
                                    <p:animScale>
                                      <p:cBhvr>
                                        <p:cTn id="4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sz="quarter"/>
          </p:nvPr>
        </p:nvSpPr>
        <p:spPr/>
        <p:txBody>
          <a:bodyPr/>
          <a:lstStyle/>
          <a:p>
            <a:pPr eaLnBrk="1" hangingPunct="1"/>
            <a:endParaRPr lang="en-US" dirty="0" smtClean="0"/>
          </a:p>
        </p:txBody>
      </p:sp>
      <p:pic>
        <p:nvPicPr>
          <p:cNvPr id="11267" name="Picture 10" descr="1093434743_0737"/>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800600" y="4119563"/>
            <a:ext cx="3886200" cy="2487612"/>
          </a:xfrm>
        </p:spPr>
      </p:pic>
      <p:pic>
        <p:nvPicPr>
          <p:cNvPr id="11268" name="Picture 11" descr="medical-endorsements"/>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09600" y="4038600"/>
            <a:ext cx="3886200" cy="2617788"/>
          </a:xfrm>
        </p:spPr>
      </p:pic>
      <p:pic>
        <p:nvPicPr>
          <p:cNvPr id="11270" name="Picture 14" descr="proactiv_070808_01"/>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4648200" y="709613"/>
            <a:ext cx="4191000" cy="3000375"/>
          </a:xfrm>
        </p:spPr>
      </p:pic>
      <p:sp>
        <p:nvSpPr>
          <p:cNvPr id="2" name="Content Placeholder 1"/>
          <p:cNvSpPr>
            <a:spLocks noGrp="1"/>
          </p:cNvSpPr>
          <p:nvPr>
            <p:ph sz="quarter" idx="3"/>
          </p:nvPr>
        </p:nvSpPr>
        <p:spPr/>
        <p:txBody>
          <a:bodyPr/>
          <a:lstStyle/>
          <a:p>
            <a:endParaRPr lang="en-US" dirty="0"/>
          </a:p>
        </p:txBody>
      </p:sp>
      <p:pic>
        <p:nvPicPr>
          <p:cNvPr id="2050" name="Picture 2" descr="Image result for ethos examples in advertis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143000"/>
            <a:ext cx="3593690" cy="24574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a:solidFill>
            <a:srgbClr val="00B0F0"/>
          </a:solidFill>
        </p:spPr>
        <p:txBody>
          <a:bodyPr/>
          <a:lstStyle/>
          <a:p>
            <a:pPr eaLnBrk="1" hangingPunct="1"/>
            <a:r>
              <a:rPr lang="en-US" sz="4000" smtClean="0">
                <a:solidFill>
                  <a:schemeClr val="bg1"/>
                </a:solidFill>
              </a:rPr>
              <a:t>Pathos = an emotional argument</a:t>
            </a:r>
          </a:p>
        </p:txBody>
      </p:sp>
      <p:sp>
        <p:nvSpPr>
          <p:cNvPr id="3" name="Content Placeholder 2"/>
          <p:cNvSpPr>
            <a:spLocks noGrp="1"/>
          </p:cNvSpPr>
          <p:nvPr>
            <p:ph idx="1"/>
          </p:nvPr>
        </p:nvSpPr>
        <p:spPr>
          <a:xfrm>
            <a:off x="533400" y="1143000"/>
            <a:ext cx="8229600" cy="2286000"/>
          </a:xfrm>
        </p:spPr>
        <p:txBody>
          <a:bodyPr/>
          <a:lstStyle/>
          <a:p>
            <a:pPr eaLnBrk="1" hangingPunct="1"/>
            <a:r>
              <a:rPr lang="en-US" sz="2400" dirty="0" smtClean="0">
                <a:solidFill>
                  <a:schemeClr val="bg1"/>
                </a:solidFill>
              </a:rPr>
              <a:t>The </a:t>
            </a:r>
            <a:r>
              <a:rPr lang="en-US" sz="2400" dirty="0" smtClean="0">
                <a:solidFill>
                  <a:schemeClr val="bg1"/>
                </a:solidFill>
              </a:rPr>
              <a:t>use of emotional appeal. </a:t>
            </a:r>
          </a:p>
          <a:p>
            <a:pPr eaLnBrk="1" hangingPunct="1"/>
            <a:r>
              <a:rPr lang="en-US" sz="2400" dirty="0" smtClean="0">
                <a:solidFill>
                  <a:schemeClr val="bg1"/>
                </a:solidFill>
              </a:rPr>
              <a:t>Both words and pictures can achieve this appeal.  In this picture, Haitian children are collecting water.  Children and adults spend all day digging for water because most of Haiti does not have access to water.</a:t>
            </a:r>
          </a:p>
        </p:txBody>
      </p:sp>
      <p:pic>
        <p:nvPicPr>
          <p:cNvPr id="4" name="Picture 5" descr="http://www.geocities.com/pricelessbb/pover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429000"/>
            <a:ext cx="56943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4"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from="(-#ppt_w/2)" to="(#ppt_x)" calcmode="lin" valueType="num">
                                      <p:cBhvr>
                                        <p:cTn id="24" dur="600" fill="hold">
                                          <p:stCondLst>
                                            <p:cond delay="0"/>
                                          </p:stCondLst>
                                        </p:cTn>
                                        <p:tgtEl>
                                          <p:spTgt spid="3">
                                            <p:txEl>
                                              <p:pRg st="0" end="0"/>
                                            </p:txEl>
                                          </p:spTgt>
                                        </p:tgtEl>
                                        <p:attrNameLst>
                                          <p:attrName>ppt_x</p:attrName>
                                        </p:attrNameLst>
                                      </p:cBhvr>
                                    </p:anim>
                                    <p:anim from="0" to="-1.0" calcmode="lin" valueType="num">
                                      <p:cBhvr>
                                        <p:cTn id="25" dur="200" decel="50000" autoRev="1" fill="hold">
                                          <p:stCondLst>
                                            <p:cond delay="600"/>
                                          </p:stCondLst>
                                        </p:cTn>
                                        <p:tgtEl>
                                          <p:spTgt spid="3">
                                            <p:txEl>
                                              <p:pRg st="0" end="0"/>
                                            </p:txEl>
                                          </p:spTgt>
                                        </p:tgtEl>
                                        <p:attrNameLst>
                                          <p:attrName>xshear</p:attrName>
                                        </p:attrNameLst>
                                      </p:cBhvr>
                                    </p:anim>
                                    <p:animScale>
                                      <p:cBhvr>
                                        <p:cTn id="26" dur="200" decel="100000" autoRev="1" fill="hold">
                                          <p:stCondLst>
                                            <p:cond delay="600"/>
                                          </p:stCondLst>
                                        </p:cTn>
                                        <p:tgtEl>
                                          <p:spTgt spid="3">
                                            <p:txEl>
                                              <p:pRg st="0" end="0"/>
                                            </p:txEl>
                                          </p:spTgt>
                                        </p:tgtEl>
                                      </p:cBhvr>
                                      <p:from x="100000" y="100000"/>
                                      <p:to x="80000" y="100000"/>
                                    </p:animScale>
                                    <p:anim by="(#ppt_h/3+#ppt_w*0.1)" calcmode="lin" valueType="num">
                                      <p:cBhvr additive="sum">
                                        <p:cTn id="27"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34"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from="(-#ppt_w/2)" to="(#ppt_x)" calcmode="lin" valueType="num">
                                      <p:cBhvr>
                                        <p:cTn id="32" dur="600" fill="hold">
                                          <p:stCondLst>
                                            <p:cond delay="0"/>
                                          </p:stCondLst>
                                        </p:cTn>
                                        <p:tgtEl>
                                          <p:spTgt spid="3">
                                            <p:txEl>
                                              <p:pRg st="1" end="1"/>
                                            </p:txEl>
                                          </p:spTgt>
                                        </p:tgtEl>
                                        <p:attrNameLst>
                                          <p:attrName>ppt_x</p:attrName>
                                        </p:attrNameLst>
                                      </p:cBhvr>
                                    </p:anim>
                                    <p:anim from="0" to="-1.0" calcmode="lin" valueType="num">
                                      <p:cBhvr>
                                        <p:cTn id="33" dur="200" decel="50000" autoRev="1" fill="hold">
                                          <p:stCondLst>
                                            <p:cond delay="600"/>
                                          </p:stCondLst>
                                        </p:cTn>
                                        <p:tgtEl>
                                          <p:spTgt spid="3">
                                            <p:txEl>
                                              <p:pRg st="1" end="1"/>
                                            </p:txEl>
                                          </p:spTgt>
                                        </p:tgtEl>
                                        <p:attrNameLst>
                                          <p:attrName>xshear</p:attrName>
                                        </p:attrNameLst>
                                      </p:cBhvr>
                                    </p:anim>
                                    <p:animScale>
                                      <p:cBhvr>
                                        <p:cTn id="34" dur="200" decel="100000" autoRev="1" fill="hold">
                                          <p:stCondLst>
                                            <p:cond delay="600"/>
                                          </p:stCondLst>
                                        </p:cTn>
                                        <p:tgtEl>
                                          <p:spTgt spid="3">
                                            <p:txEl>
                                              <p:pRg st="1" end="1"/>
                                            </p:txEl>
                                          </p:spTgt>
                                        </p:tgtEl>
                                      </p:cBhvr>
                                      <p:from x="100000" y="100000"/>
                                      <p:to x="80000" y="100000"/>
                                    </p:animScale>
                                    <p:anim by="(#ppt_h/3+#ppt_w*0.1)" calcmode="lin" valueType="num">
                                      <p:cBhvr additive="sum">
                                        <p:cTn id="35" dur="200" decel="100000" autoRev="1" fill="hold">
                                          <p:stCondLst>
                                            <p:cond delay="600"/>
                                          </p:stCondLst>
                                        </p:cTn>
                                        <p:tgtEl>
                                          <p:spTgt spid="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a:solidFill>
            <a:schemeClr val="accent2"/>
          </a:solidFill>
        </p:spPr>
        <p:txBody>
          <a:bodyPr/>
          <a:lstStyle/>
          <a:p>
            <a:pPr eaLnBrk="1" hangingPunct="1"/>
            <a:r>
              <a:rPr lang="en-US" sz="9600" smtClean="0">
                <a:solidFill>
                  <a:schemeClr val="bg1"/>
                </a:solidFill>
                <a:latin typeface="Bodoni MT Black" pitchFamily="18" charset="0"/>
              </a:rPr>
              <a:t>Pathos</a:t>
            </a:r>
          </a:p>
        </p:txBody>
      </p:sp>
      <p:sp>
        <p:nvSpPr>
          <p:cNvPr id="6147" name="Rectangle 3"/>
          <p:cNvSpPr>
            <a:spLocks noGrp="1" noChangeArrowheads="1"/>
          </p:cNvSpPr>
          <p:nvPr>
            <p:ph type="body" idx="1"/>
          </p:nvPr>
        </p:nvSpPr>
        <p:spPr>
          <a:xfrm>
            <a:off x="457200" y="1219200"/>
            <a:ext cx="8229600" cy="5638800"/>
          </a:xfrm>
        </p:spPr>
        <p:txBody>
          <a:bodyPr/>
          <a:lstStyle/>
          <a:p>
            <a:pPr eaLnBrk="1" hangingPunct="1">
              <a:lnSpc>
                <a:spcPct val="80000"/>
              </a:lnSpc>
            </a:pPr>
            <a:r>
              <a:rPr lang="en-US" sz="2400" b="1" dirty="0" smtClean="0">
                <a:solidFill>
                  <a:schemeClr val="bg1"/>
                </a:solidFill>
              </a:rPr>
              <a:t>Pathos: </a:t>
            </a:r>
            <a:r>
              <a:rPr lang="en-US" sz="2400" dirty="0" smtClean="0">
                <a:solidFill>
                  <a:schemeClr val="bg1"/>
                </a:solidFill>
              </a:rPr>
              <a:t>Pathos is related to the words</a:t>
            </a:r>
            <a:r>
              <a:rPr lang="en-US" sz="2400" dirty="0" smtClean="0">
                <a:solidFill>
                  <a:srgbClr val="FFFF00"/>
                </a:solidFill>
              </a:rPr>
              <a:t> pathetic, sympathy and empathy.</a:t>
            </a:r>
            <a:r>
              <a:rPr lang="en-US" sz="2400" dirty="0" smtClean="0">
                <a:solidFill>
                  <a:schemeClr val="bg1"/>
                </a:solidFill>
              </a:rPr>
              <a:t>  </a:t>
            </a:r>
          </a:p>
          <a:p>
            <a:pPr eaLnBrk="1" hangingPunct="1">
              <a:lnSpc>
                <a:spcPct val="80000"/>
              </a:lnSpc>
            </a:pPr>
            <a:endParaRPr lang="en-US" sz="2400" dirty="0" smtClean="0">
              <a:solidFill>
                <a:schemeClr val="bg1"/>
              </a:solidFill>
            </a:endParaRPr>
          </a:p>
          <a:p>
            <a:pPr eaLnBrk="1" hangingPunct="1">
              <a:lnSpc>
                <a:spcPct val="80000"/>
              </a:lnSpc>
            </a:pPr>
            <a:r>
              <a:rPr lang="en-US" sz="2400" dirty="0" smtClean="0">
                <a:solidFill>
                  <a:schemeClr val="bg1"/>
                </a:solidFill>
              </a:rPr>
              <a:t>You </a:t>
            </a:r>
            <a:r>
              <a:rPr lang="en-US" sz="2400" dirty="0" smtClean="0">
                <a:solidFill>
                  <a:schemeClr val="bg1"/>
                </a:solidFill>
              </a:rPr>
              <a:t>accept a claim based on how it makes you feel without fully analyzing the rationale behind the </a:t>
            </a:r>
            <a:r>
              <a:rPr lang="en-US" sz="2400" dirty="0" smtClean="0">
                <a:solidFill>
                  <a:schemeClr val="bg1"/>
                </a:solidFill>
              </a:rPr>
              <a:t>claim</a:t>
            </a:r>
            <a:br>
              <a:rPr lang="en-US" sz="2400" dirty="0" smtClean="0">
                <a:solidFill>
                  <a:schemeClr val="bg1"/>
                </a:solidFill>
              </a:rPr>
            </a:br>
            <a:r>
              <a:rPr lang="en-US" sz="2400" dirty="0" smtClean="0">
                <a:solidFill>
                  <a:schemeClr val="bg1"/>
                </a:solidFill>
              </a:rPr>
              <a:t> -- Pit Bulls</a:t>
            </a:r>
            <a:br>
              <a:rPr lang="en-US" sz="2400" dirty="0" smtClean="0">
                <a:solidFill>
                  <a:schemeClr val="bg1"/>
                </a:solidFill>
              </a:rPr>
            </a:br>
            <a:endParaRPr lang="en-US" sz="2400" dirty="0" smtClean="0">
              <a:solidFill>
                <a:schemeClr val="bg1"/>
              </a:solidFill>
            </a:endParaRPr>
          </a:p>
          <a:p>
            <a:pPr eaLnBrk="1" hangingPunct="1">
              <a:lnSpc>
                <a:spcPct val="80000"/>
              </a:lnSpc>
            </a:pPr>
            <a:r>
              <a:rPr lang="en-US" sz="2400" dirty="0" smtClean="0">
                <a:solidFill>
                  <a:schemeClr val="bg1"/>
                </a:solidFill>
              </a:rPr>
              <a:t>You are </a:t>
            </a:r>
            <a:r>
              <a:rPr lang="en-US" sz="2400" dirty="0" smtClean="0">
                <a:solidFill>
                  <a:schemeClr val="bg1"/>
                </a:solidFill>
              </a:rPr>
              <a:t>persuaded through fear</a:t>
            </a:r>
            <a:r>
              <a:rPr lang="en-US" sz="2400" dirty="0" smtClean="0">
                <a:solidFill>
                  <a:schemeClr val="bg1"/>
                </a:solidFill>
              </a:rPr>
              <a:t>, love, patriotism, guilt, hate or joy.</a:t>
            </a:r>
          </a:p>
          <a:p>
            <a:pPr eaLnBrk="1" hangingPunct="1">
              <a:lnSpc>
                <a:spcPct val="80000"/>
              </a:lnSpc>
            </a:pPr>
            <a:endParaRPr lang="en-US" sz="2400" dirty="0" smtClean="0">
              <a:solidFill>
                <a:schemeClr val="bg1"/>
              </a:solidFill>
            </a:endParaRPr>
          </a:p>
          <a:p>
            <a:pPr eaLnBrk="1" hangingPunct="1">
              <a:lnSpc>
                <a:spcPct val="80000"/>
              </a:lnSpc>
            </a:pPr>
            <a:r>
              <a:rPr lang="en-US" sz="2400" dirty="0">
                <a:solidFill>
                  <a:schemeClr val="bg1"/>
                </a:solidFill>
              </a:rPr>
              <a:t>M</a:t>
            </a:r>
            <a:r>
              <a:rPr lang="en-US" sz="2400" dirty="0" smtClean="0">
                <a:solidFill>
                  <a:schemeClr val="bg1"/>
                </a:solidFill>
              </a:rPr>
              <a:t>ajority </a:t>
            </a:r>
            <a:r>
              <a:rPr lang="en-US" sz="2400" dirty="0" smtClean="0">
                <a:solidFill>
                  <a:schemeClr val="bg1"/>
                </a:solidFill>
              </a:rPr>
              <a:t>of arguments in the popular press </a:t>
            </a:r>
            <a:r>
              <a:rPr lang="en-US" sz="2400" dirty="0" smtClean="0">
                <a:solidFill>
                  <a:schemeClr val="bg1"/>
                </a:solidFill>
              </a:rPr>
              <a:t>heavily </a:t>
            </a:r>
            <a:r>
              <a:rPr lang="en-US" sz="2400" dirty="0" smtClean="0">
                <a:solidFill>
                  <a:schemeClr val="bg1"/>
                </a:solidFill>
              </a:rPr>
              <a:t>dependent on appealing to your emotions.  </a:t>
            </a:r>
            <a:r>
              <a:rPr lang="en-US" sz="2400" dirty="0" smtClean="0">
                <a:solidFill>
                  <a:schemeClr val="bg1"/>
                </a:solidFill>
              </a:rPr>
              <a:t/>
            </a:r>
            <a:br>
              <a:rPr lang="en-US" sz="2400" dirty="0" smtClean="0">
                <a:solidFill>
                  <a:schemeClr val="bg1"/>
                </a:solidFill>
              </a:rPr>
            </a:br>
            <a:endParaRPr lang="en-US" sz="2400" dirty="0" smtClean="0">
              <a:solidFill>
                <a:schemeClr val="bg1"/>
              </a:solidFill>
            </a:endParaRPr>
          </a:p>
          <a:p>
            <a:pPr eaLnBrk="1" hangingPunct="1">
              <a:lnSpc>
                <a:spcPct val="80000"/>
              </a:lnSpc>
            </a:pPr>
            <a:r>
              <a:rPr lang="en-US" sz="2400" dirty="0" smtClean="0">
                <a:solidFill>
                  <a:schemeClr val="bg1"/>
                </a:solidFill>
              </a:rPr>
              <a:t>We should </a:t>
            </a:r>
            <a:r>
              <a:rPr lang="en-US" sz="2400" dirty="0" smtClean="0">
                <a:solidFill>
                  <a:schemeClr val="bg1"/>
                </a:solidFill>
              </a:rPr>
              <a:t>not react to emotional arguments without fully considering all </a:t>
            </a:r>
            <a:r>
              <a:rPr lang="en-US" sz="2400" dirty="0" smtClean="0">
                <a:solidFill>
                  <a:schemeClr val="bg1"/>
                </a:solidFill>
              </a:rPr>
              <a:t>facts</a:t>
            </a:r>
            <a:r>
              <a:rPr lang="en-US" sz="2400" dirty="0" smtClean="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80">
                                          <p:stCondLst>
                                            <p:cond delay="0"/>
                                          </p:stCondLst>
                                        </p:cTn>
                                        <p:tgtEl>
                                          <p:spTgt spid="6146"/>
                                        </p:tgtEl>
                                      </p:cBhvr>
                                    </p:animEffect>
                                    <p:anim calcmode="lin" valueType="num">
                                      <p:cBhvr>
                                        <p:cTn id="8"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6"/>
                                        </p:tgtEl>
                                      </p:cBhvr>
                                      <p:to x="100000" y="60000"/>
                                    </p:animScale>
                                    <p:animScale>
                                      <p:cBhvr>
                                        <p:cTn id="14" dur="166" decel="50000">
                                          <p:stCondLst>
                                            <p:cond delay="676"/>
                                          </p:stCondLst>
                                        </p:cTn>
                                        <p:tgtEl>
                                          <p:spTgt spid="6146"/>
                                        </p:tgtEl>
                                      </p:cBhvr>
                                      <p:to x="100000" y="100000"/>
                                    </p:animScale>
                                    <p:animScale>
                                      <p:cBhvr>
                                        <p:cTn id="15" dur="26">
                                          <p:stCondLst>
                                            <p:cond delay="1312"/>
                                          </p:stCondLst>
                                        </p:cTn>
                                        <p:tgtEl>
                                          <p:spTgt spid="6146"/>
                                        </p:tgtEl>
                                      </p:cBhvr>
                                      <p:to x="100000" y="80000"/>
                                    </p:animScale>
                                    <p:animScale>
                                      <p:cBhvr>
                                        <p:cTn id="16" dur="166" decel="50000">
                                          <p:stCondLst>
                                            <p:cond delay="1338"/>
                                          </p:stCondLst>
                                        </p:cTn>
                                        <p:tgtEl>
                                          <p:spTgt spid="6146"/>
                                        </p:tgtEl>
                                      </p:cBhvr>
                                      <p:to x="100000" y="100000"/>
                                    </p:animScale>
                                    <p:animScale>
                                      <p:cBhvr>
                                        <p:cTn id="17" dur="26">
                                          <p:stCondLst>
                                            <p:cond delay="1642"/>
                                          </p:stCondLst>
                                        </p:cTn>
                                        <p:tgtEl>
                                          <p:spTgt spid="6146"/>
                                        </p:tgtEl>
                                      </p:cBhvr>
                                      <p:to x="100000" y="90000"/>
                                    </p:animScale>
                                    <p:animScale>
                                      <p:cBhvr>
                                        <p:cTn id="18" dur="166" decel="50000">
                                          <p:stCondLst>
                                            <p:cond delay="1668"/>
                                          </p:stCondLst>
                                        </p:cTn>
                                        <p:tgtEl>
                                          <p:spTgt spid="6146"/>
                                        </p:tgtEl>
                                      </p:cBhvr>
                                      <p:to x="100000" y="100000"/>
                                    </p:animScale>
                                    <p:animScale>
                                      <p:cBhvr>
                                        <p:cTn id="19" dur="26">
                                          <p:stCondLst>
                                            <p:cond delay="1808"/>
                                          </p:stCondLst>
                                        </p:cTn>
                                        <p:tgtEl>
                                          <p:spTgt spid="6146"/>
                                        </p:tgtEl>
                                      </p:cBhvr>
                                      <p:to x="100000" y="95000"/>
                                    </p:animScale>
                                    <p:animScale>
                                      <p:cBhvr>
                                        <p:cTn id="20" dur="166" decel="50000">
                                          <p:stCondLst>
                                            <p:cond delay="1834"/>
                                          </p:stCondLst>
                                        </p:cTn>
                                        <p:tgtEl>
                                          <p:spTgt spid="614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6147">
                                            <p:txEl>
                                              <p:pRg st="0" end="0"/>
                                            </p:txEl>
                                          </p:spTgt>
                                        </p:tgtEl>
                                        <p:attrNameLst>
                                          <p:attrName>style.visibility</p:attrName>
                                        </p:attrNameLst>
                                      </p:cBhvr>
                                      <p:to>
                                        <p:strVal val="visible"/>
                                      </p:to>
                                    </p:set>
                                    <p:animEffect transition="in" filter="fade">
                                      <p:cBhvr>
                                        <p:cTn id="25" dur="2000"/>
                                        <p:tgtEl>
                                          <p:spTgt spid="6147">
                                            <p:txEl>
                                              <p:pRg st="0" end="0"/>
                                            </p:txEl>
                                          </p:spTgt>
                                        </p:tgtEl>
                                      </p:cBhvr>
                                    </p:animEffect>
                                    <p:anim calcmode="lin" valueType="num">
                                      <p:cBhvr>
                                        <p:cTn id="26" dur="2000" fill="hold"/>
                                        <p:tgtEl>
                                          <p:spTgt spid="6147">
                                            <p:txEl>
                                              <p:pRg st="0" end="0"/>
                                            </p:txEl>
                                          </p:spTgt>
                                        </p:tgtEl>
                                        <p:attrNameLst>
                                          <p:attrName>style.rotation</p:attrName>
                                        </p:attrNameLst>
                                      </p:cBhvr>
                                      <p:tavLst>
                                        <p:tav tm="0">
                                          <p:val>
                                            <p:fltVal val="720"/>
                                          </p:val>
                                        </p:tav>
                                        <p:tav tm="100000">
                                          <p:val>
                                            <p:fltVal val="0"/>
                                          </p:val>
                                        </p:tav>
                                      </p:tavLst>
                                    </p:anim>
                                    <p:anim calcmode="lin" valueType="num">
                                      <p:cBhvr>
                                        <p:cTn id="27" dur="2000" fill="hold"/>
                                        <p:tgtEl>
                                          <p:spTgt spid="6147">
                                            <p:txEl>
                                              <p:pRg st="0" end="0"/>
                                            </p:txEl>
                                          </p:spTgt>
                                        </p:tgtEl>
                                        <p:attrNameLst>
                                          <p:attrName>ppt_h</p:attrName>
                                        </p:attrNameLst>
                                      </p:cBhvr>
                                      <p:tavLst>
                                        <p:tav tm="0">
                                          <p:val>
                                            <p:fltVal val="0"/>
                                          </p:val>
                                        </p:tav>
                                        <p:tav tm="100000">
                                          <p:val>
                                            <p:strVal val="#ppt_h"/>
                                          </p:val>
                                        </p:tav>
                                      </p:tavLst>
                                    </p:anim>
                                    <p:anim calcmode="lin" valueType="num">
                                      <p:cBhvr>
                                        <p:cTn id="28" dur="2000" fill="hold"/>
                                        <p:tgtEl>
                                          <p:spTgt spid="6147">
                                            <p:txEl>
                                              <p:pRg st="0" end="0"/>
                                            </p:txEl>
                                          </p:spTgt>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6147">
                                            <p:txEl>
                                              <p:pRg st="2" end="2"/>
                                            </p:txEl>
                                          </p:spTgt>
                                        </p:tgtEl>
                                        <p:attrNameLst>
                                          <p:attrName>style.visibility</p:attrName>
                                        </p:attrNameLst>
                                      </p:cBhvr>
                                      <p:to>
                                        <p:strVal val="visible"/>
                                      </p:to>
                                    </p:set>
                                    <p:animEffect transition="in" filter="fade">
                                      <p:cBhvr>
                                        <p:cTn id="31" dur="2000"/>
                                        <p:tgtEl>
                                          <p:spTgt spid="6147">
                                            <p:txEl>
                                              <p:pRg st="2" end="2"/>
                                            </p:txEl>
                                          </p:spTgt>
                                        </p:tgtEl>
                                      </p:cBhvr>
                                    </p:animEffect>
                                    <p:anim calcmode="lin" valueType="num">
                                      <p:cBhvr>
                                        <p:cTn id="32" dur="2000" fill="hold"/>
                                        <p:tgtEl>
                                          <p:spTgt spid="6147">
                                            <p:txEl>
                                              <p:pRg st="2" end="2"/>
                                            </p:txEl>
                                          </p:spTgt>
                                        </p:tgtEl>
                                        <p:attrNameLst>
                                          <p:attrName>style.rotation</p:attrName>
                                        </p:attrNameLst>
                                      </p:cBhvr>
                                      <p:tavLst>
                                        <p:tav tm="0">
                                          <p:val>
                                            <p:fltVal val="720"/>
                                          </p:val>
                                        </p:tav>
                                        <p:tav tm="100000">
                                          <p:val>
                                            <p:fltVal val="0"/>
                                          </p:val>
                                        </p:tav>
                                      </p:tavLst>
                                    </p:anim>
                                    <p:anim calcmode="lin" valueType="num">
                                      <p:cBhvr>
                                        <p:cTn id="33" dur="2000" fill="hold"/>
                                        <p:tgtEl>
                                          <p:spTgt spid="6147">
                                            <p:txEl>
                                              <p:pRg st="2" end="2"/>
                                            </p:txEl>
                                          </p:spTgt>
                                        </p:tgtEl>
                                        <p:attrNameLst>
                                          <p:attrName>ppt_h</p:attrName>
                                        </p:attrNameLst>
                                      </p:cBhvr>
                                      <p:tavLst>
                                        <p:tav tm="0">
                                          <p:val>
                                            <p:fltVal val="0"/>
                                          </p:val>
                                        </p:tav>
                                        <p:tav tm="100000">
                                          <p:val>
                                            <p:strVal val="#ppt_h"/>
                                          </p:val>
                                        </p:tav>
                                      </p:tavLst>
                                    </p:anim>
                                    <p:anim calcmode="lin" valueType="num">
                                      <p:cBhvr>
                                        <p:cTn id="34" dur="2000" fill="hold"/>
                                        <p:tgtEl>
                                          <p:spTgt spid="6147">
                                            <p:txEl>
                                              <p:pRg st="2" end="2"/>
                                            </p:txEl>
                                          </p:spTgt>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6147">
                                            <p:txEl>
                                              <p:pRg st="3" end="3"/>
                                            </p:txEl>
                                          </p:spTgt>
                                        </p:tgtEl>
                                        <p:attrNameLst>
                                          <p:attrName>style.visibility</p:attrName>
                                        </p:attrNameLst>
                                      </p:cBhvr>
                                      <p:to>
                                        <p:strVal val="visible"/>
                                      </p:to>
                                    </p:set>
                                    <p:animEffect transition="in" filter="fade">
                                      <p:cBhvr>
                                        <p:cTn id="37" dur="2000"/>
                                        <p:tgtEl>
                                          <p:spTgt spid="6147">
                                            <p:txEl>
                                              <p:pRg st="3" end="3"/>
                                            </p:txEl>
                                          </p:spTgt>
                                        </p:tgtEl>
                                      </p:cBhvr>
                                    </p:animEffect>
                                    <p:anim calcmode="lin" valueType="num">
                                      <p:cBhvr>
                                        <p:cTn id="38" dur="2000" fill="hold"/>
                                        <p:tgtEl>
                                          <p:spTgt spid="6147">
                                            <p:txEl>
                                              <p:pRg st="3" end="3"/>
                                            </p:txEl>
                                          </p:spTgt>
                                        </p:tgtEl>
                                        <p:attrNameLst>
                                          <p:attrName>style.rotation</p:attrName>
                                        </p:attrNameLst>
                                      </p:cBhvr>
                                      <p:tavLst>
                                        <p:tav tm="0">
                                          <p:val>
                                            <p:fltVal val="720"/>
                                          </p:val>
                                        </p:tav>
                                        <p:tav tm="100000">
                                          <p:val>
                                            <p:fltVal val="0"/>
                                          </p:val>
                                        </p:tav>
                                      </p:tavLst>
                                    </p:anim>
                                    <p:anim calcmode="lin" valueType="num">
                                      <p:cBhvr>
                                        <p:cTn id="39" dur="2000" fill="hold"/>
                                        <p:tgtEl>
                                          <p:spTgt spid="6147">
                                            <p:txEl>
                                              <p:pRg st="3" end="3"/>
                                            </p:txEl>
                                          </p:spTgt>
                                        </p:tgtEl>
                                        <p:attrNameLst>
                                          <p:attrName>ppt_h</p:attrName>
                                        </p:attrNameLst>
                                      </p:cBhvr>
                                      <p:tavLst>
                                        <p:tav tm="0">
                                          <p:val>
                                            <p:fltVal val="0"/>
                                          </p:val>
                                        </p:tav>
                                        <p:tav tm="100000">
                                          <p:val>
                                            <p:strVal val="#ppt_h"/>
                                          </p:val>
                                        </p:tav>
                                      </p:tavLst>
                                    </p:anim>
                                    <p:anim calcmode="lin" valueType="num">
                                      <p:cBhvr>
                                        <p:cTn id="40" dur="2000" fill="hold"/>
                                        <p:tgtEl>
                                          <p:spTgt spid="6147">
                                            <p:txEl>
                                              <p:pRg st="3" end="3"/>
                                            </p:txEl>
                                          </p:spTgt>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6147">
                                            <p:txEl>
                                              <p:pRg st="5" end="5"/>
                                            </p:txEl>
                                          </p:spTgt>
                                        </p:tgtEl>
                                        <p:attrNameLst>
                                          <p:attrName>style.visibility</p:attrName>
                                        </p:attrNameLst>
                                      </p:cBhvr>
                                      <p:to>
                                        <p:strVal val="visible"/>
                                      </p:to>
                                    </p:set>
                                    <p:animEffect transition="in" filter="fade">
                                      <p:cBhvr>
                                        <p:cTn id="43" dur="2000"/>
                                        <p:tgtEl>
                                          <p:spTgt spid="6147">
                                            <p:txEl>
                                              <p:pRg st="5" end="5"/>
                                            </p:txEl>
                                          </p:spTgt>
                                        </p:tgtEl>
                                      </p:cBhvr>
                                    </p:animEffect>
                                    <p:anim calcmode="lin" valueType="num">
                                      <p:cBhvr>
                                        <p:cTn id="44" dur="2000" fill="hold"/>
                                        <p:tgtEl>
                                          <p:spTgt spid="6147">
                                            <p:txEl>
                                              <p:pRg st="5" end="5"/>
                                            </p:txEl>
                                          </p:spTgt>
                                        </p:tgtEl>
                                        <p:attrNameLst>
                                          <p:attrName>style.rotation</p:attrName>
                                        </p:attrNameLst>
                                      </p:cBhvr>
                                      <p:tavLst>
                                        <p:tav tm="0">
                                          <p:val>
                                            <p:fltVal val="720"/>
                                          </p:val>
                                        </p:tav>
                                        <p:tav tm="100000">
                                          <p:val>
                                            <p:fltVal val="0"/>
                                          </p:val>
                                        </p:tav>
                                      </p:tavLst>
                                    </p:anim>
                                    <p:anim calcmode="lin" valueType="num">
                                      <p:cBhvr>
                                        <p:cTn id="45" dur="2000" fill="hold"/>
                                        <p:tgtEl>
                                          <p:spTgt spid="6147">
                                            <p:txEl>
                                              <p:pRg st="5" end="5"/>
                                            </p:txEl>
                                          </p:spTgt>
                                        </p:tgtEl>
                                        <p:attrNameLst>
                                          <p:attrName>ppt_h</p:attrName>
                                        </p:attrNameLst>
                                      </p:cBhvr>
                                      <p:tavLst>
                                        <p:tav tm="0">
                                          <p:val>
                                            <p:fltVal val="0"/>
                                          </p:val>
                                        </p:tav>
                                        <p:tav tm="100000">
                                          <p:val>
                                            <p:strVal val="#ppt_h"/>
                                          </p:val>
                                        </p:tav>
                                      </p:tavLst>
                                    </p:anim>
                                    <p:anim calcmode="lin" valueType="num">
                                      <p:cBhvr>
                                        <p:cTn id="46" dur="2000" fill="hold"/>
                                        <p:tgtEl>
                                          <p:spTgt spid="6147">
                                            <p:txEl>
                                              <p:pRg st="5" end="5"/>
                                            </p:txEl>
                                          </p:spTgt>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6147">
                                            <p:txEl>
                                              <p:pRg st="6" end="6"/>
                                            </p:txEl>
                                          </p:spTgt>
                                        </p:tgtEl>
                                        <p:attrNameLst>
                                          <p:attrName>style.visibility</p:attrName>
                                        </p:attrNameLst>
                                      </p:cBhvr>
                                      <p:to>
                                        <p:strVal val="visible"/>
                                      </p:to>
                                    </p:set>
                                    <p:animEffect transition="in" filter="fade">
                                      <p:cBhvr>
                                        <p:cTn id="49" dur="2000"/>
                                        <p:tgtEl>
                                          <p:spTgt spid="6147">
                                            <p:txEl>
                                              <p:pRg st="6" end="6"/>
                                            </p:txEl>
                                          </p:spTgt>
                                        </p:tgtEl>
                                      </p:cBhvr>
                                    </p:animEffect>
                                    <p:anim calcmode="lin" valueType="num">
                                      <p:cBhvr>
                                        <p:cTn id="50" dur="2000" fill="hold"/>
                                        <p:tgtEl>
                                          <p:spTgt spid="6147">
                                            <p:txEl>
                                              <p:pRg st="6" end="6"/>
                                            </p:txEl>
                                          </p:spTgt>
                                        </p:tgtEl>
                                        <p:attrNameLst>
                                          <p:attrName>style.rotation</p:attrName>
                                        </p:attrNameLst>
                                      </p:cBhvr>
                                      <p:tavLst>
                                        <p:tav tm="0">
                                          <p:val>
                                            <p:fltVal val="720"/>
                                          </p:val>
                                        </p:tav>
                                        <p:tav tm="100000">
                                          <p:val>
                                            <p:fltVal val="0"/>
                                          </p:val>
                                        </p:tav>
                                      </p:tavLst>
                                    </p:anim>
                                    <p:anim calcmode="lin" valueType="num">
                                      <p:cBhvr>
                                        <p:cTn id="51" dur="2000" fill="hold"/>
                                        <p:tgtEl>
                                          <p:spTgt spid="6147">
                                            <p:txEl>
                                              <p:pRg st="6" end="6"/>
                                            </p:txEl>
                                          </p:spTgt>
                                        </p:tgtEl>
                                        <p:attrNameLst>
                                          <p:attrName>ppt_h</p:attrName>
                                        </p:attrNameLst>
                                      </p:cBhvr>
                                      <p:tavLst>
                                        <p:tav tm="0">
                                          <p:val>
                                            <p:fltVal val="0"/>
                                          </p:val>
                                        </p:tav>
                                        <p:tav tm="100000">
                                          <p:val>
                                            <p:strVal val="#ppt_h"/>
                                          </p:val>
                                        </p:tav>
                                      </p:tavLst>
                                    </p:anim>
                                    <p:anim calcmode="lin" valueType="num">
                                      <p:cBhvr>
                                        <p:cTn id="52" dur="2000" fill="hold"/>
                                        <p:tgtEl>
                                          <p:spTgt spid="6147">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226362754_e0c2631f50_o"/>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0" y="0"/>
            <a:ext cx="2311400" cy="3481388"/>
          </a:xfrm>
        </p:spPr>
      </p:pic>
      <p:pic>
        <p:nvPicPr>
          <p:cNvPr id="14339" name="Picture 10" descr="unicef-verheerernder-zyklon-in-bangladesch-20112007-1"/>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257800" y="0"/>
            <a:ext cx="3886200" cy="3184525"/>
          </a:xfrm>
        </p:spPr>
      </p:pic>
      <p:pic>
        <p:nvPicPr>
          <p:cNvPr id="14340" name="Picture 11" descr="inconvenient_truth_ver2"/>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286000" y="2286000"/>
            <a:ext cx="2970213" cy="439737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2309</TotalTime>
  <Words>286</Words>
  <Application>Microsoft Office PowerPoint</Application>
  <PresentationFormat>On-screen Show (4:3)</PresentationFormat>
  <Paragraphs>83</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Ethos, Logos and Pathos</vt:lpstr>
      <vt:lpstr>PowerPoint Presentation</vt:lpstr>
      <vt:lpstr>Ethos, Pathos and Logos</vt:lpstr>
      <vt:lpstr>Ethos</vt:lpstr>
      <vt:lpstr>Ethos = an appeal to ethics</vt:lpstr>
      <vt:lpstr>PowerPoint Presentation</vt:lpstr>
      <vt:lpstr>Pathos = an emotional argument</vt:lpstr>
      <vt:lpstr>Pathos</vt:lpstr>
      <vt:lpstr>PowerPoint Presentation</vt:lpstr>
      <vt:lpstr>Logos Logos means logic</vt:lpstr>
      <vt:lpstr>Logos</vt:lpstr>
      <vt:lpstr>REVIEW Ethos, Pathos and Logos</vt:lpstr>
      <vt:lpstr>Let’s Practice!</vt:lpstr>
      <vt:lpstr>Answers…</vt:lpstr>
    </vt:vector>
  </TitlesOfParts>
  <Company>GUHSD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Logos, Ethos  and Pathos</dc:title>
  <dc:creator>GUHSD</dc:creator>
  <cp:lastModifiedBy>de Boer, Joanna</cp:lastModifiedBy>
  <cp:revision>57</cp:revision>
  <dcterms:created xsi:type="dcterms:W3CDTF">2008-04-09T16:37:53Z</dcterms:created>
  <dcterms:modified xsi:type="dcterms:W3CDTF">2017-04-19T23:05:57Z</dcterms:modified>
</cp:coreProperties>
</file>