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8" r:id="rId4"/>
    <p:sldId id="259" r:id="rId5"/>
    <p:sldId id="269" r:id="rId6"/>
    <p:sldId id="261" r:id="rId7"/>
    <p:sldId id="270" r:id="rId8"/>
    <p:sldId id="260" r:id="rId9"/>
    <p:sldId id="262" r:id="rId10"/>
    <p:sldId id="257" r:id="rId11"/>
    <p:sldId id="258" r:id="rId12"/>
    <p:sldId id="271" r:id="rId13"/>
    <p:sldId id="272" r:id="rId14"/>
    <p:sldId id="27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9900"/>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p:scale>
          <a:sx n="107" d="100"/>
          <a:sy n="107" d="100"/>
        </p:scale>
        <p:origin x="-72" y="1860"/>
      </p:cViewPr>
      <p:guideLst>
        <p:guide orient="horz" pos="2160"/>
        <p:guide pos="2880"/>
      </p:guideLst>
    </p:cSldViewPr>
  </p:slideViewPr>
  <p:outlineViewPr>
    <p:cViewPr>
      <p:scale>
        <a:sx n="33" d="100"/>
        <a:sy n="33" d="100"/>
      </p:scale>
      <p:origin x="0" y="56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05F02E2-E1C7-4D3E-9024-C44FD91A6893}" type="datetimeFigureOut">
              <a:rPr lang="en-US"/>
              <a:pPr>
                <a:defRPr/>
              </a:pPr>
              <a:t>4/20/2017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ABF6B91-85EE-43C0-88EE-9CF313EF628D}" type="slidenum">
              <a:rPr lang="en-US"/>
              <a:pPr>
                <a:defRPr/>
              </a:pPr>
              <a:t>‹#›</a:t>
            </a:fld>
            <a:endParaRPr lang="en-US"/>
          </a:p>
        </p:txBody>
      </p:sp>
    </p:spTree>
    <p:extLst>
      <p:ext uri="{BB962C8B-B14F-4D97-AF65-F5344CB8AC3E}">
        <p14:creationId xmlns:p14="http://schemas.microsoft.com/office/powerpoint/2010/main" val="1194814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49124-66EA-4988-8348-104A2A03954E}"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9BE5BF-3355-4FFC-97F1-18892349F950}"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2AD4B2-325B-4033-90AA-E2E0BD652FD9}"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B0F80A-AB87-4474-9D87-475B150662A6}" type="slidenum">
              <a:rPr lang="en-US" smtClean="0"/>
              <a:pPr eaLnBrk="1" hangingPunct="1"/>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F05A94-113D-4D44-8DB7-35A28C85E3DF}"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9DC4A6-664F-4143-91D2-96437A468035}"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978093-95ED-44AA-B753-E2B1B4036175}"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8CD8F3-C248-4F1E-B444-2D2553E3A40C}"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34141-BDA1-4FBC-A21D-83A46E796FA7}"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A25631-3A3A-42C2-A0AF-3D3D6C616652}"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39A942-0C7F-45B3-AB27-5264A8208C00}"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897A81-FD5F-447A-8BBA-63987E05912E}"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350EB-2385-4CFD-8D37-F935523E9236}" type="slidenum">
              <a:rPr lang="en-US"/>
              <a:pPr>
                <a:defRPr/>
              </a:pPr>
              <a:t>‹#›</a:t>
            </a:fld>
            <a:endParaRPr lang="en-US"/>
          </a:p>
        </p:txBody>
      </p:sp>
    </p:spTree>
    <p:extLst>
      <p:ext uri="{BB962C8B-B14F-4D97-AF65-F5344CB8AC3E}">
        <p14:creationId xmlns:p14="http://schemas.microsoft.com/office/powerpoint/2010/main" val="148172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310F0-2CE0-4730-B037-A37893BBBA11}" type="slidenum">
              <a:rPr lang="en-US"/>
              <a:pPr>
                <a:defRPr/>
              </a:pPr>
              <a:t>‹#›</a:t>
            </a:fld>
            <a:endParaRPr lang="en-US"/>
          </a:p>
        </p:txBody>
      </p:sp>
    </p:spTree>
    <p:extLst>
      <p:ext uri="{BB962C8B-B14F-4D97-AF65-F5344CB8AC3E}">
        <p14:creationId xmlns:p14="http://schemas.microsoft.com/office/powerpoint/2010/main" val="35449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6688F-1FBE-460B-AA3D-FC563D59D1E8}" type="slidenum">
              <a:rPr lang="en-US"/>
              <a:pPr>
                <a:defRPr/>
              </a:pPr>
              <a:t>‹#›</a:t>
            </a:fld>
            <a:endParaRPr lang="en-US"/>
          </a:p>
        </p:txBody>
      </p:sp>
    </p:spTree>
    <p:extLst>
      <p:ext uri="{BB962C8B-B14F-4D97-AF65-F5344CB8AC3E}">
        <p14:creationId xmlns:p14="http://schemas.microsoft.com/office/powerpoint/2010/main" val="278870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6BEB53-1179-44E3-9724-81C6860ED083}" type="slidenum">
              <a:rPr lang="en-US"/>
              <a:pPr>
                <a:defRPr/>
              </a:pPr>
              <a:t>‹#›</a:t>
            </a:fld>
            <a:endParaRPr lang="en-US"/>
          </a:p>
        </p:txBody>
      </p:sp>
    </p:spTree>
    <p:extLst>
      <p:ext uri="{BB962C8B-B14F-4D97-AF65-F5344CB8AC3E}">
        <p14:creationId xmlns:p14="http://schemas.microsoft.com/office/powerpoint/2010/main" val="365767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F45AAE-CFC8-4BAB-8046-6E7F43A7FB56}" type="slidenum">
              <a:rPr lang="en-US"/>
              <a:pPr>
                <a:defRPr/>
              </a:pPr>
              <a:t>‹#›</a:t>
            </a:fld>
            <a:endParaRPr lang="en-US"/>
          </a:p>
        </p:txBody>
      </p:sp>
    </p:spTree>
    <p:extLst>
      <p:ext uri="{BB962C8B-B14F-4D97-AF65-F5344CB8AC3E}">
        <p14:creationId xmlns:p14="http://schemas.microsoft.com/office/powerpoint/2010/main" val="161126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23CF5-555E-4492-B376-4FF73A0E886F}" type="slidenum">
              <a:rPr lang="en-US"/>
              <a:pPr>
                <a:defRPr/>
              </a:pPr>
              <a:t>‹#›</a:t>
            </a:fld>
            <a:endParaRPr lang="en-US"/>
          </a:p>
        </p:txBody>
      </p:sp>
    </p:spTree>
    <p:extLst>
      <p:ext uri="{BB962C8B-B14F-4D97-AF65-F5344CB8AC3E}">
        <p14:creationId xmlns:p14="http://schemas.microsoft.com/office/powerpoint/2010/main" val="180086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1279C2-6DF8-4D49-8A54-A7B1DA4A7EB7}" type="slidenum">
              <a:rPr lang="en-US"/>
              <a:pPr>
                <a:defRPr/>
              </a:pPr>
              <a:t>‹#›</a:t>
            </a:fld>
            <a:endParaRPr lang="en-US"/>
          </a:p>
        </p:txBody>
      </p:sp>
    </p:spTree>
    <p:extLst>
      <p:ext uri="{BB962C8B-B14F-4D97-AF65-F5344CB8AC3E}">
        <p14:creationId xmlns:p14="http://schemas.microsoft.com/office/powerpoint/2010/main" val="29906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6A5FED-4AA3-4CAE-A4A7-F4ACFAAF55C3}" type="slidenum">
              <a:rPr lang="en-US"/>
              <a:pPr>
                <a:defRPr/>
              </a:pPr>
              <a:t>‹#›</a:t>
            </a:fld>
            <a:endParaRPr lang="en-US"/>
          </a:p>
        </p:txBody>
      </p:sp>
    </p:spTree>
    <p:extLst>
      <p:ext uri="{BB962C8B-B14F-4D97-AF65-F5344CB8AC3E}">
        <p14:creationId xmlns:p14="http://schemas.microsoft.com/office/powerpoint/2010/main" val="15291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122898-71A1-4F01-A28D-5DC274EB9CE7}" type="slidenum">
              <a:rPr lang="en-US"/>
              <a:pPr>
                <a:defRPr/>
              </a:pPr>
              <a:t>‹#›</a:t>
            </a:fld>
            <a:endParaRPr lang="en-US"/>
          </a:p>
        </p:txBody>
      </p:sp>
    </p:spTree>
    <p:extLst>
      <p:ext uri="{BB962C8B-B14F-4D97-AF65-F5344CB8AC3E}">
        <p14:creationId xmlns:p14="http://schemas.microsoft.com/office/powerpoint/2010/main" val="84597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09FE2-3975-4E77-BC0C-1402E4AD97E1}" type="slidenum">
              <a:rPr lang="en-US"/>
              <a:pPr>
                <a:defRPr/>
              </a:pPr>
              <a:t>‹#›</a:t>
            </a:fld>
            <a:endParaRPr lang="en-US"/>
          </a:p>
        </p:txBody>
      </p:sp>
    </p:spTree>
    <p:extLst>
      <p:ext uri="{BB962C8B-B14F-4D97-AF65-F5344CB8AC3E}">
        <p14:creationId xmlns:p14="http://schemas.microsoft.com/office/powerpoint/2010/main" val="204805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4EA263-5F7F-468B-BF6A-9FF3AE3854E1}" type="slidenum">
              <a:rPr lang="en-US"/>
              <a:pPr>
                <a:defRPr/>
              </a:pPr>
              <a:t>‹#›</a:t>
            </a:fld>
            <a:endParaRPr lang="en-US"/>
          </a:p>
        </p:txBody>
      </p:sp>
    </p:spTree>
    <p:extLst>
      <p:ext uri="{BB962C8B-B14F-4D97-AF65-F5344CB8AC3E}">
        <p14:creationId xmlns:p14="http://schemas.microsoft.com/office/powerpoint/2010/main" val="25573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87EFC5-A3AC-4E63-AFBA-DB4D00AC3294}" type="slidenum">
              <a:rPr lang="en-US"/>
              <a:pPr>
                <a:defRPr/>
              </a:pPr>
              <a:t>‹#›</a:t>
            </a:fld>
            <a:endParaRPr lang="en-US"/>
          </a:p>
        </p:txBody>
      </p:sp>
    </p:spTree>
    <p:extLst>
      <p:ext uri="{BB962C8B-B14F-4D97-AF65-F5344CB8AC3E}">
        <p14:creationId xmlns:p14="http://schemas.microsoft.com/office/powerpoint/2010/main" val="396810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278EC-1687-4586-A6A2-89E61DBAB8E6}" type="slidenum">
              <a:rPr lang="en-US"/>
              <a:pPr>
                <a:defRPr/>
              </a:pPr>
              <a:t>‹#›</a:t>
            </a:fld>
            <a:endParaRPr lang="en-US"/>
          </a:p>
        </p:txBody>
      </p:sp>
    </p:spTree>
    <p:extLst>
      <p:ext uri="{BB962C8B-B14F-4D97-AF65-F5344CB8AC3E}">
        <p14:creationId xmlns:p14="http://schemas.microsoft.com/office/powerpoint/2010/main" val="40453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B1268CF-6C82-4E33-A448-18D4EB5727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1mhrsCFAmYs&amp;list=PLB759AD429C749932" TargetMode="External"/><Relationship Id="rId2" Type="http://schemas.openxmlformats.org/officeDocument/2006/relationships/hyperlink" Target="https://www.youtube.com/watch?v=7OIEFo2axGE&amp;index=1&amp;list=PL07FB5798655A15F6" TargetMode="External"/><Relationship Id="rId1" Type="http://schemas.openxmlformats.org/officeDocument/2006/relationships/slideLayout" Target="../slideLayouts/slideLayout2.xml"/><Relationship Id="rId4" Type="http://schemas.openxmlformats.org/officeDocument/2006/relationships/hyperlink" Target="https://www.youtube.com/watch?v=SKL254Y_jt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8/8c/David_-_The_Death_of_Socrates.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28600"/>
            <a:ext cx="8229600" cy="685800"/>
          </a:xfrm>
          <a:solidFill>
            <a:srgbClr val="C00000"/>
          </a:solidFill>
        </p:spPr>
        <p:txBody>
          <a:bodyPr/>
          <a:lstStyle/>
          <a:p>
            <a:pPr eaLnBrk="1" hangingPunct="1"/>
            <a:r>
              <a:rPr lang="en-US" sz="4800" smtClean="0">
                <a:solidFill>
                  <a:schemeClr val="bg1"/>
                </a:solidFill>
                <a:latin typeface="Bodoni MT Black" pitchFamily="18" charset="0"/>
              </a:rPr>
              <a:t>Ethos, Logos and Pathos</a:t>
            </a:r>
          </a:p>
        </p:txBody>
      </p:sp>
      <p:pic>
        <p:nvPicPr>
          <p:cNvPr id="6147" name="Picture 5" descr="http://www.geocities.com/pricelessbb/PlatoAristo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29718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7"/>
          <p:cNvSpPr txBox="1">
            <a:spLocks noChangeArrowheads="1"/>
          </p:cNvSpPr>
          <p:nvPr/>
        </p:nvSpPr>
        <p:spPr bwMode="auto">
          <a:xfrm>
            <a:off x="0" y="228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Aristotle</a:t>
            </a:r>
          </a:p>
        </p:txBody>
      </p:sp>
      <p:sp>
        <p:nvSpPr>
          <p:cNvPr id="6149" name="TextBox 8"/>
          <p:cNvSpPr txBox="1">
            <a:spLocks noChangeArrowheads="1"/>
          </p:cNvSpPr>
          <p:nvPr/>
        </p:nvSpPr>
        <p:spPr bwMode="auto">
          <a:xfrm>
            <a:off x="3962400" y="3352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Plato</a:t>
            </a:r>
          </a:p>
        </p:txBody>
      </p:sp>
      <p:pic>
        <p:nvPicPr>
          <p:cNvPr id="6150" name="Picture 7" descr="http://rds.yahoo.com/_ylt=A0S0200DLCdICWEBKiGjzbkF/SIG=125t2937u/EXP=1210613123/**http%3A/img.tesco.com/pi/Books/L/02/0140445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0"/>
            <a:ext cx="2379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04800" y="914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	In approximately 300 B.C.E. Aristotle, who was a famous Greek philosopher, wrote a book entitled, “The Art of Rhetoric.”  In his book, Aristotle identified the three methods of persuasion.  He called them ethos, pathos and logos.</a:t>
            </a:r>
          </a:p>
        </p:txBody>
      </p:sp>
      <p:sp>
        <p:nvSpPr>
          <p:cNvPr id="6152" name="TextBox 11"/>
          <p:cNvSpPr txBox="1">
            <a:spLocks noChangeArrowheads="1"/>
          </p:cNvSpPr>
          <p:nvPr/>
        </p:nvSpPr>
        <p:spPr bwMode="auto">
          <a:xfrm>
            <a:off x="5715000" y="5943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The Book</a:t>
            </a:r>
          </a:p>
        </p:txBody>
      </p:sp>
      <p:sp>
        <p:nvSpPr>
          <p:cNvPr id="6153" name="TextBox 12"/>
          <p:cNvSpPr txBox="1">
            <a:spLocks noChangeArrowheads="1"/>
          </p:cNvSpPr>
          <p:nvPr/>
        </p:nvSpPr>
        <p:spPr bwMode="auto">
          <a:xfrm>
            <a:off x="914400" y="59436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The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0.0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animEffect transition="in" filter="fade">
                                      <p:cBhvr>
                                        <p:cTn id="11" dur="500"/>
                                        <p:tgtEl>
                                          <p:spTgt spid="2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p:cTn id="16"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4114800" cy="2057400"/>
          </a:xfrm>
          <a:solidFill>
            <a:srgbClr val="7030A0"/>
          </a:solidFill>
        </p:spPr>
        <p:txBody>
          <a:bodyPr/>
          <a:lstStyle/>
          <a:p>
            <a:pPr eaLnBrk="1" hangingPunct="1"/>
            <a:r>
              <a:rPr lang="en-US" sz="8800" smtClean="0">
                <a:solidFill>
                  <a:schemeClr val="bg1"/>
                </a:solidFill>
                <a:latin typeface="Bodoni MT Black" pitchFamily="18" charset="0"/>
              </a:rPr>
              <a:t>Logos</a:t>
            </a:r>
            <a:br>
              <a:rPr lang="en-US" sz="8800" smtClean="0">
                <a:solidFill>
                  <a:schemeClr val="bg1"/>
                </a:solidFill>
                <a:latin typeface="Bodoni MT Black" pitchFamily="18" charset="0"/>
              </a:rPr>
            </a:br>
            <a:r>
              <a:rPr lang="en-US" sz="3200" smtClean="0">
                <a:solidFill>
                  <a:schemeClr val="bg1"/>
                </a:solidFill>
                <a:latin typeface="Bodoni MT Black" pitchFamily="18" charset="0"/>
              </a:rPr>
              <a:t>Logos means logic</a:t>
            </a:r>
          </a:p>
        </p:txBody>
      </p:sp>
      <p:sp>
        <p:nvSpPr>
          <p:cNvPr id="3075" name="Rectangle 3"/>
          <p:cNvSpPr>
            <a:spLocks noGrp="1" noChangeArrowheads="1"/>
          </p:cNvSpPr>
          <p:nvPr>
            <p:ph type="body" idx="1"/>
          </p:nvPr>
        </p:nvSpPr>
        <p:spPr>
          <a:xfrm>
            <a:off x="457200" y="2362200"/>
            <a:ext cx="8229600" cy="3886200"/>
          </a:xfrm>
        </p:spPr>
        <p:txBody>
          <a:bodyPr/>
          <a:lstStyle/>
          <a:p>
            <a:pPr eaLnBrk="1" hangingPunct="1">
              <a:lnSpc>
                <a:spcPct val="80000"/>
              </a:lnSpc>
              <a:buFontTx/>
              <a:buNone/>
            </a:pPr>
            <a:endParaRPr lang="en-US" sz="2800" dirty="0" smtClean="0">
              <a:solidFill>
                <a:schemeClr val="bg1"/>
              </a:solidFill>
              <a:latin typeface="Tempus Sans ITC" pitchFamily="82" charset="0"/>
            </a:endParaRPr>
          </a:p>
          <a:p>
            <a:pPr eaLnBrk="1" hangingPunct="1">
              <a:lnSpc>
                <a:spcPct val="80000"/>
              </a:lnSpc>
            </a:pPr>
            <a:r>
              <a:rPr lang="en-US" sz="2800" dirty="0" smtClean="0">
                <a:solidFill>
                  <a:srgbClr val="FFFF00"/>
                </a:solidFill>
                <a:latin typeface="Tempus Sans ITC" pitchFamily="82" charset="0"/>
              </a:rPr>
              <a:t>Logos</a:t>
            </a:r>
            <a:r>
              <a:rPr lang="en-US" sz="2800" dirty="0" smtClean="0">
                <a:solidFill>
                  <a:schemeClr val="bg1"/>
                </a:solidFill>
                <a:latin typeface="Tempus Sans ITC" pitchFamily="82" charset="0"/>
              </a:rPr>
              <a:t> refers to any attempt to appeal to the intellect: making a </a:t>
            </a:r>
            <a:r>
              <a:rPr lang="en-US" sz="2800" dirty="0" smtClean="0">
                <a:solidFill>
                  <a:srgbClr val="FFFF00"/>
                </a:solidFill>
                <a:latin typeface="Tempus Sans ITC" pitchFamily="82" charset="0"/>
              </a:rPr>
              <a:t>logical</a:t>
            </a:r>
            <a:r>
              <a:rPr lang="en-US" sz="2800" dirty="0" smtClean="0">
                <a:solidFill>
                  <a:schemeClr val="bg1"/>
                </a:solidFill>
                <a:latin typeface="Tempus Sans ITC" pitchFamily="82" charset="0"/>
              </a:rPr>
              <a:t> argument.</a:t>
            </a:r>
          </a:p>
          <a:p>
            <a:pPr eaLnBrk="1" hangingPunct="1">
              <a:lnSpc>
                <a:spcPct val="80000"/>
              </a:lnSpc>
            </a:pPr>
            <a:r>
              <a:rPr lang="en-US" sz="2800" dirty="0" smtClean="0">
                <a:solidFill>
                  <a:schemeClr val="bg1"/>
                </a:solidFill>
                <a:latin typeface="Tempus Sans ITC" pitchFamily="82" charset="0"/>
              </a:rPr>
              <a:t>Logos appeals to the left side of the audience's brain.  </a:t>
            </a:r>
          </a:p>
          <a:p>
            <a:pPr eaLnBrk="1" hangingPunct="1">
              <a:lnSpc>
                <a:spcPct val="80000"/>
              </a:lnSpc>
            </a:pPr>
            <a:r>
              <a:rPr lang="en-US" sz="2800" dirty="0" smtClean="0">
                <a:solidFill>
                  <a:schemeClr val="bg1"/>
                </a:solidFill>
                <a:latin typeface="Tempus Sans ITC" pitchFamily="82" charset="0"/>
              </a:rPr>
              <a:t>Reasoning and facts to make its decision.  </a:t>
            </a:r>
          </a:p>
          <a:p>
            <a:pPr eaLnBrk="1" hangingPunct="1">
              <a:lnSpc>
                <a:spcPct val="80000"/>
              </a:lnSpc>
            </a:pPr>
            <a:r>
              <a:rPr lang="en-US" sz="2800" dirty="0" smtClean="0">
                <a:solidFill>
                  <a:schemeClr val="bg1"/>
                </a:solidFill>
                <a:latin typeface="Tempus Sans ITC" pitchFamily="82" charset="0"/>
              </a:rPr>
              <a:t>Numbers, polls and statistics are also examples of the persuasive use of logic.  </a:t>
            </a:r>
          </a:p>
        </p:txBody>
      </p:sp>
      <p:pic>
        <p:nvPicPr>
          <p:cNvPr id="3079" name="Picture 7" descr="http://rds.yahoo.com/_ylt=A0S020nQuCdI_UgAixSjzbkF/SIG=12hqe1u50/EXP=1210649168/**http%3A/blogspot.adunagow.net/media/1/20070423-tech_bra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782"/>
            <a:ext cx="5257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p:cTn id="13" dur="500" fill="hold"/>
                                        <p:tgtEl>
                                          <p:spTgt spid="3079"/>
                                        </p:tgtEl>
                                        <p:attrNameLst>
                                          <p:attrName>ppt_w</p:attrName>
                                        </p:attrNameLst>
                                      </p:cBhvr>
                                      <p:tavLst>
                                        <p:tav tm="0">
                                          <p:val>
                                            <p:fltVal val="0"/>
                                          </p:val>
                                        </p:tav>
                                        <p:tav tm="100000">
                                          <p:val>
                                            <p:strVal val="#ppt_w"/>
                                          </p:val>
                                        </p:tav>
                                      </p:tavLst>
                                    </p:anim>
                                    <p:anim calcmode="lin" valueType="num">
                                      <p:cBhvr>
                                        <p:cTn id="14"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p:cTn id="19" dur="500" decel="50000" fill="hold">
                                          <p:stCondLst>
                                            <p:cond delay="0"/>
                                          </p:stCondLst>
                                        </p:cTn>
                                        <p:tgtEl>
                                          <p:spTgt spid="307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07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 calcmode="lin" valueType="num">
                                      <p:cBhvr>
                                        <p:cTn id="31" dur="500" decel="50000" fill="hold">
                                          <p:stCondLst>
                                            <p:cond delay="0"/>
                                          </p:stCondLst>
                                        </p:cTn>
                                        <p:tgtEl>
                                          <p:spTgt spid="307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07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075">
                                            <p:txEl>
                                              <p:pRg st="3" end="3"/>
                                            </p:txEl>
                                          </p:spTgt>
                                        </p:tgtEl>
                                        <p:attrNameLst>
                                          <p:attrName>style.visibility</p:attrName>
                                        </p:attrNameLst>
                                      </p:cBhvr>
                                      <p:to>
                                        <p:strVal val="visible"/>
                                      </p:to>
                                    </p:set>
                                    <p:anim calcmode="lin" valueType="num">
                                      <p:cBhvr>
                                        <p:cTn id="43" dur="500" decel="50000" fill="hold">
                                          <p:stCondLst>
                                            <p:cond delay="0"/>
                                          </p:stCondLst>
                                        </p:cTn>
                                        <p:tgtEl>
                                          <p:spTgt spid="307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7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7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07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7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7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7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7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075">
                                            <p:txEl>
                                              <p:pRg st="4" end="4"/>
                                            </p:txEl>
                                          </p:spTgt>
                                        </p:tgtEl>
                                        <p:attrNameLst>
                                          <p:attrName>style.visibility</p:attrName>
                                        </p:attrNameLst>
                                      </p:cBhvr>
                                      <p:to>
                                        <p:strVal val="visible"/>
                                      </p:to>
                                    </p:set>
                                    <p:anim calcmode="lin" valueType="num">
                                      <p:cBhvr>
                                        <p:cTn id="55" dur="500" decel="50000" fill="hold">
                                          <p:stCondLst>
                                            <p:cond delay="0"/>
                                          </p:stCondLst>
                                        </p:cTn>
                                        <p:tgtEl>
                                          <p:spTgt spid="3075">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75">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75">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075">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75">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75">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75">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a:xfrm>
            <a:off x="457200" y="0"/>
            <a:ext cx="8229600" cy="1143000"/>
          </a:xfrm>
        </p:spPr>
        <p:txBody>
          <a:bodyPr/>
          <a:lstStyle/>
          <a:p>
            <a:pPr eaLnBrk="1" hangingPunct="1"/>
            <a:r>
              <a:rPr lang="en-US" sz="9600" smtClean="0">
                <a:solidFill>
                  <a:schemeClr val="bg1"/>
                </a:solidFill>
                <a:latin typeface="Bodoni MT Black" pitchFamily="18" charset="0"/>
              </a:rPr>
              <a:t>Logos</a:t>
            </a:r>
          </a:p>
        </p:txBody>
      </p:sp>
      <p:sp>
        <p:nvSpPr>
          <p:cNvPr id="16387" name="Rectangle 3"/>
          <p:cNvSpPr>
            <a:spLocks noGrp="1" noChangeArrowheads="1"/>
          </p:cNvSpPr>
          <p:nvPr>
            <p:ph type="body" sz="half" idx="1"/>
          </p:nvPr>
        </p:nvSpPr>
        <p:spPr/>
        <p:txBody>
          <a:bodyPr/>
          <a:lstStyle/>
          <a:p>
            <a:pPr eaLnBrk="1" hangingPunct="1">
              <a:lnSpc>
                <a:spcPct val="80000"/>
              </a:lnSpc>
            </a:pPr>
            <a:endParaRPr lang="en-US" sz="1600" dirty="0" smtClean="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5815767" cy="425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rgbClr val="FF0000"/>
          </a:solidFill>
        </p:spPr>
        <p:txBody>
          <a:bodyPr/>
          <a:lstStyle/>
          <a:p>
            <a:pPr eaLnBrk="1" hangingPunct="1"/>
            <a:r>
              <a:rPr lang="en-US" sz="4000" u="sng" smtClean="0">
                <a:solidFill>
                  <a:schemeClr val="bg1"/>
                </a:solidFill>
              </a:rPr>
              <a:t>REVIEW</a:t>
            </a:r>
            <a:r>
              <a:rPr lang="en-US" sz="4000" smtClean="0">
                <a:solidFill>
                  <a:schemeClr val="bg1"/>
                </a:solidFill>
              </a:rPr>
              <a:t/>
            </a:r>
            <a:br>
              <a:rPr lang="en-US" sz="4000" smtClean="0">
                <a:solidFill>
                  <a:schemeClr val="bg1"/>
                </a:solidFill>
              </a:rPr>
            </a:br>
            <a:r>
              <a:rPr lang="en-US" sz="4000" smtClean="0">
                <a:solidFill>
                  <a:schemeClr val="bg1"/>
                </a:solidFill>
              </a:rPr>
              <a:t>Ethos, Pathos and Logos</a:t>
            </a:r>
          </a:p>
        </p:txBody>
      </p:sp>
      <p:sp>
        <p:nvSpPr>
          <p:cNvPr id="3" name="Content Placeholder 2"/>
          <p:cNvSpPr>
            <a:spLocks noGrp="1"/>
          </p:cNvSpPr>
          <p:nvPr>
            <p:ph idx="1"/>
          </p:nvPr>
        </p:nvSpPr>
        <p:spPr/>
        <p:txBody>
          <a:bodyPr/>
          <a:lstStyle/>
          <a:p>
            <a:pPr eaLnBrk="1" hangingPunct="1">
              <a:buFontTx/>
              <a:buNone/>
            </a:pPr>
            <a:r>
              <a:rPr lang="en-US" smtClean="0">
                <a:solidFill>
                  <a:schemeClr val="bg1"/>
                </a:solidFill>
              </a:rPr>
              <a:t>1.		Ethos = an ethical or moral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2.		Pathos = an emotional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3. 	Logos = a logical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smtClean="0">
                <a:solidFill>
                  <a:srgbClr val="FF0000"/>
                </a:solidFill>
              </a:rPr>
              <a:t>Let’s Practice!</a:t>
            </a:r>
            <a:endParaRPr lang="en-US" dirty="0">
              <a:solidFill>
                <a:srgbClr val="FF0000"/>
              </a:solidFill>
            </a:endParaRPr>
          </a:p>
        </p:txBody>
      </p:sp>
      <p:sp>
        <p:nvSpPr>
          <p:cNvPr id="3" name="Content Placeholder 2"/>
          <p:cNvSpPr>
            <a:spLocks noGrp="1"/>
          </p:cNvSpPr>
          <p:nvPr>
            <p:ph idx="1"/>
          </p:nvPr>
        </p:nvSpPr>
        <p:spPr>
          <a:xfrm>
            <a:off x="304800" y="838200"/>
            <a:ext cx="8382000" cy="5867400"/>
          </a:xfrm>
        </p:spPr>
        <p:txBody>
          <a:bodyPr/>
          <a:lstStyle/>
          <a:p>
            <a:r>
              <a:rPr lang="en-US" dirty="0" smtClean="0">
                <a:solidFill>
                  <a:schemeClr val="accent2">
                    <a:lumMod val="60000"/>
                    <a:lumOff val="40000"/>
                  </a:schemeClr>
                </a:solidFill>
              </a:rPr>
              <a:t>Identify the rhetorical strategy used in each commercial …</a:t>
            </a:r>
          </a:p>
          <a:p>
            <a:pPr marL="0" indent="0">
              <a:buNone/>
            </a:pPr>
            <a:r>
              <a:rPr lang="en-US" sz="2000" dirty="0">
                <a:solidFill>
                  <a:schemeClr val="accent2">
                    <a:lumMod val="60000"/>
                    <a:lumOff val="40000"/>
                  </a:schemeClr>
                </a:solidFill>
                <a:hlinkClick r:id="rId2"/>
              </a:rPr>
              <a:t>https://</a:t>
            </a:r>
            <a:r>
              <a:rPr lang="en-US" sz="2000" dirty="0" smtClean="0">
                <a:solidFill>
                  <a:schemeClr val="accent2">
                    <a:lumMod val="60000"/>
                    <a:lumOff val="40000"/>
                  </a:schemeClr>
                </a:solidFill>
                <a:hlinkClick r:id="rId2"/>
              </a:rPr>
              <a:t>www.youtube.com/watch?v=7OIEFo2axGE&amp;index=1&amp;list=PL07FB5798655A15F6</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dirty="0">
                <a:solidFill>
                  <a:schemeClr val="accent2">
                    <a:lumMod val="60000"/>
                    <a:lumOff val="40000"/>
                  </a:schemeClr>
                </a:solidFill>
              </a:rPr>
              <a:t>https://www.youtube.com/watch?v=TPKgC8KPBMg</a:t>
            </a:r>
          </a:p>
          <a:p>
            <a:pPr marL="0" indent="0">
              <a:buNone/>
            </a:pPr>
            <a:endParaRPr lang="en-US" sz="2000" dirty="0">
              <a:solidFill>
                <a:schemeClr val="accent2">
                  <a:lumMod val="60000"/>
                  <a:lumOff val="40000"/>
                </a:schemeClr>
              </a:solidFill>
            </a:endParaRPr>
          </a:p>
          <a:p>
            <a:pPr marL="0" indent="0">
              <a:buNone/>
            </a:pPr>
            <a:r>
              <a:rPr lang="en-US" sz="2000" b="1" dirty="0">
                <a:solidFill>
                  <a:schemeClr val="accent2">
                    <a:lumMod val="60000"/>
                    <a:lumOff val="40000"/>
                  </a:schemeClr>
                </a:solidFill>
                <a:hlinkClick r:id="rId3"/>
              </a:rPr>
              <a:t>http://</a:t>
            </a:r>
            <a:r>
              <a:rPr lang="en-US" sz="2000" b="1" dirty="0" smtClean="0">
                <a:solidFill>
                  <a:schemeClr val="accent2">
                    <a:lumMod val="60000"/>
                    <a:lumOff val="40000"/>
                  </a:schemeClr>
                </a:solidFill>
                <a:hlinkClick r:id="rId3"/>
              </a:rPr>
              <a:t>www.youtube.com/watch?v=1mhrsCFAmYs&amp;list=PLB759AD429C749932</a:t>
            </a:r>
            <a:endParaRPr lang="en-US" sz="2000" b="1"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dirty="0">
                <a:solidFill>
                  <a:schemeClr val="accent2">
                    <a:lumMod val="60000"/>
                    <a:lumOff val="40000"/>
                  </a:schemeClr>
                </a:solidFill>
                <a:hlinkClick r:id="rId4"/>
              </a:rPr>
              <a:t>https://www.youtube.com/watch?v=SKL254Y_jtc</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p:txBody>
      </p:sp>
    </p:spTree>
    <p:extLst>
      <p:ext uri="{BB962C8B-B14F-4D97-AF65-F5344CB8AC3E}">
        <p14:creationId xmlns:p14="http://schemas.microsoft.com/office/powerpoint/2010/main" val="251867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Answers…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2">
                    <a:lumMod val="60000"/>
                    <a:lumOff val="40000"/>
                  </a:schemeClr>
                </a:solidFill>
              </a:rPr>
              <a:t>1) Logos- </a:t>
            </a:r>
            <a:r>
              <a:rPr lang="en-US" dirty="0" err="1" smtClean="0">
                <a:solidFill>
                  <a:schemeClr val="accent2">
                    <a:lumMod val="60000"/>
                    <a:lumOff val="40000"/>
                  </a:schemeClr>
                </a:solidFill>
              </a:rPr>
              <a:t>Geico</a:t>
            </a:r>
            <a:endParaRPr lang="en-US" dirty="0" smtClean="0">
              <a:solidFill>
                <a:schemeClr val="accent2">
                  <a:lumMod val="60000"/>
                  <a:lumOff val="40000"/>
                </a:schemeClr>
              </a:solidFill>
            </a:endParaRPr>
          </a:p>
          <a:p>
            <a:pPr marL="0" indent="0">
              <a:buNone/>
            </a:pPr>
            <a:r>
              <a:rPr lang="en-US" dirty="0" smtClean="0">
                <a:solidFill>
                  <a:schemeClr val="accent2">
                    <a:lumMod val="60000"/>
                    <a:lumOff val="40000"/>
                  </a:schemeClr>
                </a:solidFill>
              </a:rPr>
              <a:t>2) Pathos	- Dog</a:t>
            </a:r>
          </a:p>
          <a:p>
            <a:pPr marL="0" indent="0">
              <a:buNone/>
            </a:pPr>
            <a:r>
              <a:rPr lang="en-US" dirty="0">
                <a:solidFill>
                  <a:schemeClr val="accent2">
                    <a:lumMod val="60000"/>
                    <a:lumOff val="40000"/>
                  </a:schemeClr>
                </a:solidFill>
              </a:rPr>
              <a:t>3</a:t>
            </a:r>
            <a:r>
              <a:rPr lang="en-US" dirty="0" smtClean="0">
                <a:solidFill>
                  <a:schemeClr val="accent2">
                    <a:lumMod val="60000"/>
                    <a:lumOff val="40000"/>
                  </a:schemeClr>
                </a:solidFill>
              </a:rPr>
              <a:t>) Pathos- Target </a:t>
            </a:r>
            <a:r>
              <a:rPr lang="en-US" dirty="0">
                <a:solidFill>
                  <a:schemeClr val="accent2">
                    <a:lumMod val="60000"/>
                    <a:lumOff val="40000"/>
                  </a:schemeClr>
                </a:solidFill>
              </a:rPr>
              <a:t>X</a:t>
            </a:r>
            <a:r>
              <a:rPr lang="en-US" dirty="0" smtClean="0">
                <a:solidFill>
                  <a:schemeClr val="accent2">
                    <a:lumMod val="60000"/>
                    <a:lumOff val="40000"/>
                  </a:schemeClr>
                </a:solidFill>
              </a:rPr>
              <a:t>mas </a:t>
            </a:r>
          </a:p>
          <a:p>
            <a:pPr marL="0" indent="0">
              <a:buNone/>
            </a:pPr>
            <a:r>
              <a:rPr lang="en-US" dirty="0">
                <a:solidFill>
                  <a:schemeClr val="accent2">
                    <a:lumMod val="60000"/>
                    <a:lumOff val="40000"/>
                  </a:schemeClr>
                </a:solidFill>
              </a:rPr>
              <a:t>4</a:t>
            </a:r>
            <a:r>
              <a:rPr lang="en-US" dirty="0" smtClean="0">
                <a:solidFill>
                  <a:schemeClr val="accent2">
                    <a:lumMod val="60000"/>
                    <a:lumOff val="40000"/>
                  </a:schemeClr>
                </a:solidFill>
              </a:rPr>
              <a:t>) Ethos- Chrysler (Eminem and Motor City)</a:t>
            </a:r>
          </a:p>
          <a:p>
            <a:pPr marL="0" indent="0">
              <a:buNone/>
            </a:pPr>
            <a:endParaRPr lang="en-US" dirty="0">
              <a:solidFill>
                <a:schemeClr val="accent2">
                  <a:lumMod val="60000"/>
                  <a:lumOff val="40000"/>
                </a:schemeClr>
              </a:solidFill>
            </a:endParaRPr>
          </a:p>
        </p:txBody>
      </p:sp>
    </p:spTree>
    <p:extLst>
      <p:ext uri="{BB962C8B-B14F-4D97-AF65-F5344CB8AC3E}">
        <p14:creationId xmlns:p14="http://schemas.microsoft.com/office/powerpoint/2010/main" val="420818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0"/>
            <a:ext cx="8229600" cy="2392363"/>
          </a:xfrm>
        </p:spPr>
        <p:txBody>
          <a:bodyPr/>
          <a:lstStyle/>
          <a:p>
            <a:pPr lvl="1" eaLnBrk="1" hangingPunct="1">
              <a:lnSpc>
                <a:spcPct val="90000"/>
              </a:lnSpc>
              <a:buFontTx/>
              <a:buNone/>
              <a:defRPr/>
            </a:pPr>
            <a:r>
              <a:rPr lang="en-US" sz="1800" b="1" dirty="0" smtClean="0">
                <a:solidFill>
                  <a:schemeClr val="bg1"/>
                </a:solidFill>
              </a:rPr>
              <a:t>As you hear or read an argument you should ask yourself:</a:t>
            </a:r>
          </a:p>
          <a:p>
            <a:pPr marL="914400" lvl="1" indent="-457200" eaLnBrk="1" hangingPunct="1">
              <a:lnSpc>
                <a:spcPct val="90000"/>
              </a:lnSpc>
              <a:buFontTx/>
              <a:buAutoNum type="arabicPeriod"/>
              <a:defRPr/>
            </a:pPr>
            <a:r>
              <a:rPr lang="en-US" sz="1800" b="1" dirty="0" smtClean="0">
                <a:solidFill>
                  <a:schemeClr val="bg1"/>
                </a:solidFill>
              </a:rPr>
              <a:t>Is the argument persuasive?</a:t>
            </a:r>
          </a:p>
          <a:p>
            <a:pPr marL="914400" lvl="1" indent="-457200" eaLnBrk="1" hangingPunct="1">
              <a:lnSpc>
                <a:spcPct val="90000"/>
              </a:lnSpc>
              <a:buFontTx/>
              <a:buAutoNum type="arabicPeriod"/>
              <a:defRPr/>
            </a:pPr>
            <a:r>
              <a:rPr lang="en-US" sz="1800" b="1" dirty="0" smtClean="0">
                <a:solidFill>
                  <a:schemeClr val="bg1"/>
                </a:solidFill>
              </a:rPr>
              <a:t>To whom is the argument persuasive?</a:t>
            </a:r>
          </a:p>
          <a:p>
            <a:pPr marL="914400" lvl="1" indent="-457200" eaLnBrk="1" hangingPunct="1">
              <a:lnSpc>
                <a:spcPct val="90000"/>
              </a:lnSpc>
              <a:buFontTx/>
              <a:buNone/>
              <a:defRPr/>
            </a:pPr>
            <a:r>
              <a:rPr lang="en-US" sz="2000" b="1" dirty="0" smtClean="0">
                <a:solidFill>
                  <a:schemeClr val="bg1"/>
                </a:solidFill>
              </a:rPr>
              <a:t>  </a:t>
            </a:r>
          </a:p>
          <a:p>
            <a:pPr eaLnBrk="1" hangingPunct="1">
              <a:lnSpc>
                <a:spcPct val="90000"/>
              </a:lnSpc>
              <a:buFontTx/>
              <a:buNone/>
              <a:defRPr/>
            </a:pPr>
            <a:r>
              <a:rPr lang="en-US" sz="2000" b="1" dirty="0" smtClean="0">
                <a:solidFill>
                  <a:schemeClr val="bg1"/>
                </a:solidFill>
              </a:rPr>
              <a:t>	There are several ways to appeal to an audience.</a:t>
            </a:r>
          </a:p>
          <a:p>
            <a:pPr eaLnBrk="1" hangingPunct="1">
              <a:lnSpc>
                <a:spcPct val="90000"/>
              </a:lnSpc>
              <a:buFontTx/>
              <a:buNone/>
              <a:defRPr/>
            </a:pPr>
            <a:r>
              <a:rPr lang="en-US" sz="2000" b="1" dirty="0" smtClean="0">
                <a:solidFill>
                  <a:schemeClr val="bg1"/>
                </a:solidFill>
              </a:rPr>
              <a:t>	Among them are appealing to logos, ethos and pathos.  </a:t>
            </a:r>
          </a:p>
          <a:p>
            <a:pPr eaLnBrk="1" hangingPunct="1">
              <a:lnSpc>
                <a:spcPct val="90000"/>
              </a:lnSpc>
              <a:buFontTx/>
              <a:buNone/>
              <a:defRPr/>
            </a:pPr>
            <a:r>
              <a:rPr lang="en-US" sz="2000" b="1" dirty="0" smtClean="0">
                <a:solidFill>
                  <a:schemeClr val="bg1"/>
                </a:solidFill>
              </a:rPr>
              <a:t>	These appeals are prevalent in almost all arguments.</a:t>
            </a:r>
          </a:p>
        </p:txBody>
      </p:sp>
      <p:pic>
        <p:nvPicPr>
          <p:cNvPr id="7171" name="Picture 5" descr="Image:David - The Death of Socrat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38400"/>
            <a:ext cx="491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6"/>
          <p:cNvSpPr txBox="1">
            <a:spLocks noChangeArrowheads="1"/>
          </p:cNvSpPr>
          <p:nvPr/>
        </p:nvSpPr>
        <p:spPr bwMode="auto">
          <a:xfrm>
            <a:off x="609600" y="57912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This painting by Jaques –Louis David is called, “The Death of Socrates.”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Scale>
                                      <p:cBhvr>
                                        <p:cTn id="7" dur="1000" decel="50000" fill="hold">
                                          <p:stCondLst>
                                            <p:cond delay="0"/>
                                          </p:stCondLst>
                                        </p:cTn>
                                        <p:tgtEl>
                                          <p:spTgt spid="92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9">
                                            <p:txEl>
                                              <p:pRg st="0" end="0"/>
                                            </p:txEl>
                                          </p:spTgt>
                                        </p:tgtEl>
                                        <p:attrNameLst>
                                          <p:attrName>ppt_x</p:attrName>
                                          <p:attrName>ppt_y</p:attrName>
                                        </p:attrNameLst>
                                      </p:cBhvr>
                                    </p:animMotion>
                                    <p:animEffect transition="in" filter="fade">
                                      <p:cBhvr>
                                        <p:cTn id="9" dur="1000"/>
                                        <p:tgtEl>
                                          <p:spTgt spid="9219">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Scale>
                                      <p:cBhvr>
                                        <p:cTn id="12" dur="1000" decel="50000" fill="hold">
                                          <p:stCondLst>
                                            <p:cond delay="0"/>
                                          </p:stCondLst>
                                        </p:cTn>
                                        <p:tgtEl>
                                          <p:spTgt spid="92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219">
                                            <p:txEl>
                                              <p:pRg st="1" end="1"/>
                                            </p:txEl>
                                          </p:spTgt>
                                        </p:tgtEl>
                                        <p:attrNameLst>
                                          <p:attrName>ppt_x</p:attrName>
                                          <p:attrName>ppt_y</p:attrName>
                                        </p:attrNameLst>
                                      </p:cBhvr>
                                    </p:animMotion>
                                    <p:animEffect transition="in" filter="fade">
                                      <p:cBhvr>
                                        <p:cTn id="14" dur="1000"/>
                                        <p:tgtEl>
                                          <p:spTgt spid="9219">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Scale>
                                      <p:cBhvr>
                                        <p:cTn id="17" dur="1000" decel="50000" fill="hold">
                                          <p:stCondLst>
                                            <p:cond delay="0"/>
                                          </p:stCondLst>
                                        </p:cTn>
                                        <p:tgtEl>
                                          <p:spTgt spid="92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219">
                                            <p:txEl>
                                              <p:pRg st="2" end="2"/>
                                            </p:txEl>
                                          </p:spTgt>
                                        </p:tgtEl>
                                        <p:attrNameLst>
                                          <p:attrName>ppt_x</p:attrName>
                                          <p:attrName>ppt_y</p:attrName>
                                        </p:attrNameLst>
                                      </p:cBhvr>
                                    </p:animMotion>
                                    <p:animEffect transition="in" filter="fade">
                                      <p:cBhvr>
                                        <p:cTn id="19" dur="1000"/>
                                        <p:tgtEl>
                                          <p:spTgt spid="9219">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Scale>
                                      <p:cBhvr>
                                        <p:cTn id="22" dur="1000" decel="50000" fill="hold">
                                          <p:stCondLst>
                                            <p:cond delay="0"/>
                                          </p:stCondLst>
                                        </p:cTn>
                                        <p:tgtEl>
                                          <p:spTgt spid="921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219">
                                            <p:txEl>
                                              <p:pRg st="3" end="3"/>
                                            </p:txEl>
                                          </p:spTgt>
                                        </p:tgtEl>
                                        <p:attrNameLst>
                                          <p:attrName>ppt_x</p:attrName>
                                          <p:attrName>ppt_y</p:attrName>
                                        </p:attrNameLst>
                                      </p:cBhvr>
                                    </p:animMotion>
                                    <p:animEffect transition="in" filter="fade">
                                      <p:cBhvr>
                                        <p:cTn id="24" dur="1000"/>
                                        <p:tgtEl>
                                          <p:spTgt spid="92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Scale>
                                      <p:cBhvr>
                                        <p:cTn id="29" dur="1000" decel="50000" fill="hold">
                                          <p:stCondLst>
                                            <p:cond delay="0"/>
                                          </p:stCondLst>
                                        </p:cTn>
                                        <p:tgtEl>
                                          <p:spTgt spid="921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219">
                                            <p:txEl>
                                              <p:pRg st="4" end="4"/>
                                            </p:txEl>
                                          </p:spTgt>
                                        </p:tgtEl>
                                        <p:attrNameLst>
                                          <p:attrName>ppt_x</p:attrName>
                                          <p:attrName>ppt_y</p:attrName>
                                        </p:attrNameLst>
                                      </p:cBhvr>
                                    </p:animMotion>
                                    <p:animEffect transition="in" filter="fade">
                                      <p:cBhvr>
                                        <p:cTn id="31" dur="1000"/>
                                        <p:tgtEl>
                                          <p:spTgt spid="921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Scale>
                                      <p:cBhvr>
                                        <p:cTn id="36" dur="1000" decel="50000" fill="hold">
                                          <p:stCondLst>
                                            <p:cond delay="0"/>
                                          </p:stCondLst>
                                        </p:cTn>
                                        <p:tgtEl>
                                          <p:spTgt spid="921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9219">
                                            <p:txEl>
                                              <p:pRg st="5" end="5"/>
                                            </p:txEl>
                                          </p:spTgt>
                                        </p:tgtEl>
                                        <p:attrNameLst>
                                          <p:attrName>ppt_x</p:attrName>
                                          <p:attrName>ppt_y</p:attrName>
                                        </p:attrNameLst>
                                      </p:cBhvr>
                                    </p:animMotion>
                                    <p:animEffect transition="in" filter="fade">
                                      <p:cBhvr>
                                        <p:cTn id="38" dur="1000"/>
                                        <p:tgtEl>
                                          <p:spTgt spid="921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Scale>
                                      <p:cBhvr>
                                        <p:cTn id="43" dur="1000" decel="50000" fill="hold">
                                          <p:stCondLst>
                                            <p:cond delay="0"/>
                                          </p:stCondLst>
                                        </p:cTn>
                                        <p:tgtEl>
                                          <p:spTgt spid="921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9219">
                                            <p:txEl>
                                              <p:pRg st="6" end="6"/>
                                            </p:txEl>
                                          </p:spTgt>
                                        </p:tgtEl>
                                        <p:attrNameLst>
                                          <p:attrName>ppt_x</p:attrName>
                                          <p:attrName>ppt_y</p:attrName>
                                        </p:attrNameLst>
                                      </p:cBhvr>
                                    </p:animMotion>
                                    <p:animEffect transition="in" filter="fade">
                                      <p:cBhvr>
                                        <p:cTn id="45" dur="1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rgbClr val="FF0000"/>
          </a:solidFill>
        </p:spPr>
        <p:txBody>
          <a:bodyPr/>
          <a:lstStyle/>
          <a:p>
            <a:pPr eaLnBrk="1" hangingPunct="1"/>
            <a:r>
              <a:rPr lang="en-US" sz="4000" smtClean="0">
                <a:solidFill>
                  <a:schemeClr val="bg1"/>
                </a:solidFill>
              </a:rPr>
              <a:t>Ethos, Pathos and Logos</a:t>
            </a:r>
          </a:p>
        </p:txBody>
      </p:sp>
      <p:sp>
        <p:nvSpPr>
          <p:cNvPr id="3" name="Content Placeholder 2"/>
          <p:cNvSpPr>
            <a:spLocks noGrp="1"/>
          </p:cNvSpPr>
          <p:nvPr>
            <p:ph idx="1"/>
          </p:nvPr>
        </p:nvSpPr>
        <p:spPr/>
        <p:txBody>
          <a:bodyPr/>
          <a:lstStyle/>
          <a:p>
            <a:pPr eaLnBrk="1" hangingPunct="1">
              <a:buFontTx/>
              <a:buNone/>
            </a:pPr>
            <a:r>
              <a:rPr lang="en-US" smtClean="0">
                <a:solidFill>
                  <a:schemeClr val="bg1"/>
                </a:solidFill>
              </a:rPr>
              <a:t>1.		Ethos = an ethical or moral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2.		Pathos = an emotional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3. 	Logos = a logical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a:solidFill>
            <a:srgbClr val="00B0F0"/>
          </a:solidFill>
        </p:spPr>
        <p:txBody>
          <a:bodyPr/>
          <a:lstStyle/>
          <a:p>
            <a:pPr eaLnBrk="1" hangingPunct="1"/>
            <a:r>
              <a:rPr lang="en-US" sz="9600" smtClean="0">
                <a:solidFill>
                  <a:schemeClr val="bg1"/>
                </a:solidFill>
                <a:latin typeface="Bodoni MT Black" pitchFamily="18" charset="0"/>
              </a:rPr>
              <a:t>Ethos</a:t>
            </a:r>
          </a:p>
        </p:txBody>
      </p:sp>
      <p:sp>
        <p:nvSpPr>
          <p:cNvPr id="9219" name="Rectangle 3"/>
          <p:cNvSpPr>
            <a:spLocks noGrp="1" noChangeArrowheads="1"/>
          </p:cNvSpPr>
          <p:nvPr>
            <p:ph type="body" idx="1"/>
          </p:nvPr>
        </p:nvSpPr>
        <p:spPr>
          <a:xfrm>
            <a:off x="457200" y="1143000"/>
            <a:ext cx="8229600" cy="3048000"/>
          </a:xfrm>
        </p:spPr>
        <p:txBody>
          <a:bodyPr/>
          <a:lstStyle/>
          <a:p>
            <a:pPr eaLnBrk="1" hangingPunct="1">
              <a:lnSpc>
                <a:spcPct val="80000"/>
              </a:lnSpc>
              <a:buFontTx/>
              <a:buNone/>
            </a:pPr>
            <a:r>
              <a:rPr lang="en-US" sz="2400" dirty="0" smtClean="0">
                <a:solidFill>
                  <a:schemeClr val="bg1"/>
                </a:solidFill>
              </a:rPr>
              <a:t>The word "ethos" came from the Greek word </a:t>
            </a:r>
            <a:r>
              <a:rPr lang="en-US" sz="2400" dirty="0" err="1" smtClean="0">
                <a:solidFill>
                  <a:srgbClr val="FFFF00"/>
                </a:solidFill>
              </a:rPr>
              <a:t>ethikos</a:t>
            </a:r>
            <a:r>
              <a:rPr lang="en-US" sz="2400" dirty="0" smtClean="0">
                <a:solidFill>
                  <a:srgbClr val="FFFF00"/>
                </a:solidFill>
              </a:rPr>
              <a:t> meaning moral or showing moral character. </a:t>
            </a:r>
            <a:r>
              <a:rPr lang="en-US" sz="2400" dirty="0" smtClean="0">
                <a:solidFill>
                  <a:schemeClr val="bg1"/>
                </a:solidFill>
              </a:rPr>
              <a:t> </a:t>
            </a:r>
          </a:p>
          <a:p>
            <a:pPr eaLnBrk="1" hangingPunct="1">
              <a:lnSpc>
                <a:spcPct val="80000"/>
              </a:lnSpc>
            </a:pPr>
            <a:r>
              <a:rPr lang="en-US" sz="2400" dirty="0" smtClean="0">
                <a:solidFill>
                  <a:schemeClr val="bg1"/>
                </a:solidFill>
              </a:rPr>
              <a:t>Speaker establishes </a:t>
            </a:r>
            <a:r>
              <a:rPr lang="en-US" sz="2400" b="1" dirty="0" smtClean="0">
                <a:solidFill>
                  <a:schemeClr val="bg1"/>
                </a:solidFill>
              </a:rPr>
              <a:t>moral </a:t>
            </a:r>
            <a:r>
              <a:rPr lang="en-US" sz="2400" b="1" u="sng" dirty="0" smtClean="0">
                <a:solidFill>
                  <a:schemeClr val="bg1"/>
                </a:solidFill>
              </a:rPr>
              <a:t>credibility</a:t>
            </a:r>
            <a:r>
              <a:rPr lang="en-US" sz="2400" b="1" dirty="0" smtClean="0">
                <a:solidFill>
                  <a:schemeClr val="bg1"/>
                </a:solidFill>
              </a:rPr>
              <a:t> </a:t>
            </a:r>
            <a:r>
              <a:rPr lang="en-US" sz="2400" dirty="0" smtClean="0">
                <a:solidFill>
                  <a:schemeClr val="bg1"/>
                </a:solidFill>
              </a:rPr>
              <a:t>in the minds of the audience at the beginning of his or her speech.   </a:t>
            </a:r>
          </a:p>
          <a:p>
            <a:pPr eaLnBrk="1" hangingPunct="1">
              <a:lnSpc>
                <a:spcPct val="80000"/>
              </a:lnSpc>
            </a:pPr>
            <a:r>
              <a:rPr lang="en-US" sz="2400" dirty="0" smtClean="0">
                <a:solidFill>
                  <a:schemeClr val="bg1"/>
                </a:solidFill>
              </a:rPr>
              <a:t>We tend to believe people we respect</a:t>
            </a:r>
          </a:p>
          <a:p>
            <a:pPr eaLnBrk="1" hangingPunct="1">
              <a:lnSpc>
                <a:spcPct val="80000"/>
              </a:lnSpc>
            </a:pPr>
            <a:r>
              <a:rPr lang="en-US" sz="2400" b="1" dirty="0" smtClean="0">
                <a:solidFill>
                  <a:schemeClr val="bg1"/>
                </a:solidFill>
              </a:rPr>
              <a:t>Someone who has authority; Someone who is likeable</a:t>
            </a:r>
          </a:p>
          <a:p>
            <a:pPr eaLnBrk="1" hangingPunct="1">
              <a:lnSpc>
                <a:spcPct val="80000"/>
              </a:lnSpc>
              <a:buFontTx/>
              <a:buNone/>
            </a:pPr>
            <a:endParaRPr lang="en-US" sz="2400" b="1" dirty="0" smtClean="0">
              <a:solidFill>
                <a:schemeClr val="bg1"/>
              </a:solidFill>
            </a:endParaRPr>
          </a:p>
        </p:txBody>
      </p:sp>
      <p:pic>
        <p:nvPicPr>
          <p:cNvPr id="9220" name="Picture 11" descr="medical-endors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3400"/>
            <a:ext cx="2714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9"/>
          <p:cNvSpPr txBox="1">
            <a:spLocks noChangeArrowheads="1"/>
          </p:cNvSpPr>
          <p:nvPr/>
        </p:nvSpPr>
        <p:spPr bwMode="auto">
          <a:xfrm>
            <a:off x="3352800" y="4495800"/>
            <a:ext cx="4724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For example, when a trusted doctor gives you advice, you may not understand all of the medical reasoning behind the advice, but you nonetheless follow the directions because you believe that the doctor knows what s/he is talking about. </a:t>
            </a:r>
          </a:p>
          <a:p>
            <a:pPr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rgbClr val="002060"/>
          </a:solidFill>
          <a:ln>
            <a:solidFill>
              <a:srgbClr val="FFFF00"/>
            </a:solidFill>
            <a:miter lim="800000"/>
            <a:headEnd/>
            <a:tailEnd/>
          </a:ln>
        </p:spPr>
        <p:txBody>
          <a:bodyPr/>
          <a:lstStyle/>
          <a:p>
            <a:pPr eaLnBrk="1" hangingPunct="1"/>
            <a:r>
              <a:rPr lang="en-US" smtClean="0">
                <a:solidFill>
                  <a:schemeClr val="bg1"/>
                </a:solidFill>
              </a:rPr>
              <a:t>Ethos = an appeal to ethics</a:t>
            </a:r>
          </a:p>
        </p:txBody>
      </p:sp>
      <p:sp>
        <p:nvSpPr>
          <p:cNvPr id="3" name="Content Placeholder 2"/>
          <p:cNvSpPr>
            <a:spLocks noGrp="1"/>
          </p:cNvSpPr>
          <p:nvPr>
            <p:ph idx="1"/>
          </p:nvPr>
        </p:nvSpPr>
        <p:spPr>
          <a:xfrm>
            <a:off x="457200" y="1143000"/>
            <a:ext cx="8229600" cy="2590800"/>
          </a:xfrm>
        </p:spPr>
        <p:txBody>
          <a:bodyPr/>
          <a:lstStyle/>
          <a:p>
            <a:pPr eaLnBrk="1" hangingPunct="1">
              <a:lnSpc>
                <a:spcPct val="80000"/>
              </a:lnSpc>
            </a:pPr>
            <a:r>
              <a:rPr lang="en-US" sz="2200" b="1" dirty="0" smtClean="0">
                <a:solidFill>
                  <a:schemeClr val="bg1"/>
                </a:solidFill>
              </a:rPr>
              <a:t>Ethos:  </a:t>
            </a:r>
            <a:r>
              <a:rPr lang="en-US" sz="2200" dirty="0" smtClean="0">
                <a:solidFill>
                  <a:schemeClr val="bg1"/>
                </a:solidFill>
              </a:rPr>
              <a:t>Ethos is related to the English word ethics and refers to the trustworthiness of the speaker/writer.  </a:t>
            </a:r>
          </a:p>
          <a:p>
            <a:pPr eaLnBrk="1" hangingPunct="1">
              <a:lnSpc>
                <a:spcPct val="80000"/>
              </a:lnSpc>
            </a:pPr>
            <a:endParaRPr lang="en-US" sz="2200" dirty="0">
              <a:solidFill>
                <a:schemeClr val="bg1"/>
              </a:solidFill>
            </a:endParaRPr>
          </a:p>
          <a:p>
            <a:pPr marL="0" indent="0" eaLnBrk="1" hangingPunct="1">
              <a:lnSpc>
                <a:spcPct val="80000"/>
              </a:lnSpc>
              <a:buNone/>
            </a:pPr>
            <a:endParaRPr lang="en-US" sz="2200" dirty="0" smtClean="0">
              <a:solidFill>
                <a:schemeClr val="bg1"/>
              </a:solidFill>
            </a:endParaRPr>
          </a:p>
          <a:p>
            <a:pPr eaLnBrk="1" hangingPunct="1">
              <a:lnSpc>
                <a:spcPct val="80000"/>
              </a:lnSpc>
            </a:pPr>
            <a:r>
              <a:rPr lang="en-US" sz="2200" dirty="0" smtClean="0">
                <a:solidFill>
                  <a:schemeClr val="bg1"/>
                </a:solidFill>
              </a:rPr>
              <a:t>Ethos is an effective persuasive strategy because when we believe that the speaker does not intend to do us harm, we are more willing to listen to what s/he has to say.   </a:t>
            </a:r>
          </a:p>
          <a:p>
            <a:pPr eaLnBrk="1" hangingPunct="1"/>
            <a:endParaRPr lang="en-US" sz="2400" b="1" dirty="0" smtClean="0"/>
          </a:p>
        </p:txBody>
      </p:sp>
      <p:sp>
        <p:nvSpPr>
          <p:cNvPr id="6" name="TextBox 5"/>
          <p:cNvSpPr txBox="1">
            <a:spLocks noChangeArrowheads="1"/>
          </p:cNvSpPr>
          <p:nvPr/>
        </p:nvSpPr>
        <p:spPr bwMode="auto">
          <a:xfrm>
            <a:off x="152400" y="4343400"/>
            <a:ext cx="541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For example, professional </a:t>
            </a:r>
            <a:r>
              <a:rPr lang="en-US" dirty="0" smtClean="0">
                <a:solidFill>
                  <a:schemeClr val="bg1"/>
                </a:solidFill>
              </a:rPr>
              <a:t>basketball </a:t>
            </a:r>
            <a:r>
              <a:rPr lang="en-US" dirty="0">
                <a:solidFill>
                  <a:schemeClr val="bg1"/>
                </a:solidFill>
              </a:rPr>
              <a:t>players have established their credibility in sports by playing in the </a:t>
            </a:r>
            <a:r>
              <a:rPr lang="en-US" dirty="0" smtClean="0">
                <a:solidFill>
                  <a:schemeClr val="bg1"/>
                </a:solidFill>
              </a:rPr>
              <a:t>NBA.  </a:t>
            </a:r>
            <a:r>
              <a:rPr lang="en-US" dirty="0">
                <a:solidFill>
                  <a:schemeClr val="bg1"/>
                </a:solidFill>
              </a:rPr>
              <a:t>If </a:t>
            </a:r>
            <a:r>
              <a:rPr lang="en-US" dirty="0" smtClean="0">
                <a:solidFill>
                  <a:schemeClr val="bg1"/>
                </a:solidFill>
              </a:rPr>
              <a:t>Kobe Bryant </a:t>
            </a:r>
            <a:r>
              <a:rPr lang="en-US" dirty="0">
                <a:solidFill>
                  <a:schemeClr val="bg1"/>
                </a:solidFill>
              </a:rPr>
              <a:t>tells us that </a:t>
            </a:r>
            <a:r>
              <a:rPr lang="en-US" dirty="0" smtClean="0">
                <a:solidFill>
                  <a:schemeClr val="bg1"/>
                </a:solidFill>
              </a:rPr>
              <a:t>Vitamin water </a:t>
            </a:r>
            <a:r>
              <a:rPr lang="en-US" dirty="0">
                <a:solidFill>
                  <a:schemeClr val="bg1"/>
                </a:solidFill>
              </a:rPr>
              <a:t>is the best </a:t>
            </a:r>
            <a:r>
              <a:rPr lang="en-US" dirty="0" smtClean="0">
                <a:solidFill>
                  <a:schemeClr val="bg1"/>
                </a:solidFill>
              </a:rPr>
              <a:t>drink for improving athletic performance, </a:t>
            </a:r>
            <a:r>
              <a:rPr lang="en-US" dirty="0">
                <a:solidFill>
                  <a:schemeClr val="bg1"/>
                </a:solidFill>
              </a:rPr>
              <a:t>we believe that he knows what he is talking about.</a:t>
            </a:r>
          </a:p>
        </p:txBody>
      </p:sp>
      <p:pic>
        <p:nvPicPr>
          <p:cNvPr id="1026" name="Picture 2" descr="Image result for ethos examples in advert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87677"/>
            <a:ext cx="2155793" cy="3060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sz="quarter"/>
          </p:nvPr>
        </p:nvSpPr>
        <p:spPr/>
        <p:txBody>
          <a:bodyPr/>
          <a:lstStyle/>
          <a:p>
            <a:pPr eaLnBrk="1" hangingPunct="1"/>
            <a:endParaRPr lang="en-US" dirty="0" smtClean="0"/>
          </a:p>
        </p:txBody>
      </p:sp>
      <p:pic>
        <p:nvPicPr>
          <p:cNvPr id="11267" name="Picture 10" descr="1093434743_0737"/>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4119563"/>
            <a:ext cx="3886200" cy="2487612"/>
          </a:xfrm>
        </p:spPr>
      </p:pic>
      <p:pic>
        <p:nvPicPr>
          <p:cNvPr id="11268" name="Picture 11" descr="medical-endorsement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9600" y="4038600"/>
            <a:ext cx="3886200" cy="2617788"/>
          </a:xfrm>
        </p:spPr>
      </p:pic>
      <p:pic>
        <p:nvPicPr>
          <p:cNvPr id="11270" name="Picture 14" descr="proactiv_070808_01"/>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4648200" y="709613"/>
            <a:ext cx="4191000" cy="3000375"/>
          </a:xfrm>
        </p:spPr>
      </p:pic>
      <p:sp>
        <p:nvSpPr>
          <p:cNvPr id="2" name="Content Placeholder 1"/>
          <p:cNvSpPr>
            <a:spLocks noGrp="1"/>
          </p:cNvSpPr>
          <p:nvPr>
            <p:ph sz="quarter" idx="3"/>
          </p:nvPr>
        </p:nvSpPr>
        <p:spPr/>
        <p:txBody>
          <a:bodyPr/>
          <a:lstStyle/>
          <a:p>
            <a:endParaRPr lang="en-US" dirty="0"/>
          </a:p>
        </p:txBody>
      </p:sp>
      <p:pic>
        <p:nvPicPr>
          <p:cNvPr id="2050" name="Picture 2" descr="Image result for ethos examples in advertis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143000"/>
            <a:ext cx="3593690" cy="2457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solidFill>
            <a:srgbClr val="00B0F0"/>
          </a:solidFill>
        </p:spPr>
        <p:txBody>
          <a:bodyPr/>
          <a:lstStyle/>
          <a:p>
            <a:pPr eaLnBrk="1" hangingPunct="1"/>
            <a:r>
              <a:rPr lang="en-US" sz="4000" smtClean="0">
                <a:solidFill>
                  <a:schemeClr val="bg1"/>
                </a:solidFill>
              </a:rPr>
              <a:t>Pathos = an emotional argument</a:t>
            </a:r>
          </a:p>
        </p:txBody>
      </p:sp>
      <p:sp>
        <p:nvSpPr>
          <p:cNvPr id="3" name="Content Placeholder 2"/>
          <p:cNvSpPr>
            <a:spLocks noGrp="1"/>
          </p:cNvSpPr>
          <p:nvPr>
            <p:ph idx="1"/>
          </p:nvPr>
        </p:nvSpPr>
        <p:spPr>
          <a:xfrm>
            <a:off x="533400" y="1143000"/>
            <a:ext cx="8229600" cy="2286000"/>
          </a:xfrm>
        </p:spPr>
        <p:txBody>
          <a:bodyPr/>
          <a:lstStyle/>
          <a:p>
            <a:pPr eaLnBrk="1" hangingPunct="1"/>
            <a:r>
              <a:rPr lang="en-US" sz="2400" dirty="0" smtClean="0">
                <a:solidFill>
                  <a:schemeClr val="bg1"/>
                </a:solidFill>
              </a:rPr>
              <a:t>The use of emotional appeal. </a:t>
            </a:r>
          </a:p>
          <a:p>
            <a:pPr eaLnBrk="1" hangingPunct="1"/>
            <a:r>
              <a:rPr lang="en-US" sz="2400" dirty="0" smtClean="0">
                <a:solidFill>
                  <a:schemeClr val="bg1"/>
                </a:solidFill>
              </a:rPr>
              <a:t>Both words and pictures can achieve this appeal.  In this picture, Haitian children are collecting water.  Children and adults spend all day digging for water because most of Haiti does not have access to water.</a:t>
            </a:r>
          </a:p>
        </p:txBody>
      </p:sp>
      <p:pic>
        <p:nvPicPr>
          <p:cNvPr id="4" name="Picture 5" descr="http://www.geocities.com/pricelessbb/pov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429000"/>
            <a:ext cx="56943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from="(-#ppt_w/2)" to="(#ppt_x)" calcmode="lin" valueType="num">
                                      <p:cBhvr>
                                        <p:cTn id="24" dur="600" fill="hold">
                                          <p:stCondLst>
                                            <p:cond delay="0"/>
                                          </p:stCondLst>
                                        </p:cTn>
                                        <p:tgtEl>
                                          <p:spTgt spid="3">
                                            <p:txEl>
                                              <p:pRg st="0" end="0"/>
                                            </p:txEl>
                                          </p:spTgt>
                                        </p:tgtEl>
                                        <p:attrNameLst>
                                          <p:attrName>ppt_x</p:attrName>
                                        </p:attrNameLst>
                                      </p:cBhvr>
                                    </p:anim>
                                    <p:anim from="0" to="-1.0" calcmode="lin" valueType="num">
                                      <p:cBhvr>
                                        <p:cTn id="25" dur="200" decel="50000" autoRev="1" fill="hold">
                                          <p:stCondLst>
                                            <p:cond delay="600"/>
                                          </p:stCondLst>
                                        </p:cTn>
                                        <p:tgtEl>
                                          <p:spTgt spid="3">
                                            <p:txEl>
                                              <p:pRg st="0" end="0"/>
                                            </p:txEl>
                                          </p:spTgt>
                                        </p:tgtEl>
                                        <p:attrNameLst>
                                          <p:attrName>xshear</p:attrName>
                                        </p:attrNameLst>
                                      </p:cBhvr>
                                    </p:anim>
                                    <p:animScale>
                                      <p:cBhvr>
                                        <p:cTn id="26" dur="200" decel="100000" autoRev="1" fill="hold">
                                          <p:stCondLst>
                                            <p:cond delay="600"/>
                                          </p:stCondLst>
                                        </p:cTn>
                                        <p:tgtEl>
                                          <p:spTgt spid="3">
                                            <p:txEl>
                                              <p:pRg st="0" end="0"/>
                                            </p:txEl>
                                          </p:spTgt>
                                        </p:tgtEl>
                                      </p:cBhvr>
                                      <p:from x="100000" y="100000"/>
                                      <p:to x="80000" y="100000"/>
                                    </p:animScale>
                                    <p:anim by="(#ppt_h/3+#ppt_w*0.1)" calcmode="lin" valueType="num">
                                      <p:cBhvr additive="sum">
                                        <p:cTn id="27"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from="(-#ppt_w/2)" to="(#ppt_x)" calcmode="lin" valueType="num">
                                      <p:cBhvr>
                                        <p:cTn id="32" dur="600" fill="hold">
                                          <p:stCondLst>
                                            <p:cond delay="0"/>
                                          </p:stCondLst>
                                        </p:cTn>
                                        <p:tgtEl>
                                          <p:spTgt spid="3">
                                            <p:txEl>
                                              <p:pRg st="1" end="1"/>
                                            </p:txEl>
                                          </p:spTgt>
                                        </p:tgtEl>
                                        <p:attrNameLst>
                                          <p:attrName>ppt_x</p:attrName>
                                        </p:attrNameLst>
                                      </p:cBhvr>
                                    </p:anim>
                                    <p:anim from="0" to="-1.0" calcmode="lin" valueType="num">
                                      <p:cBhvr>
                                        <p:cTn id="33" dur="200" decel="50000" autoRev="1" fill="hold">
                                          <p:stCondLst>
                                            <p:cond delay="600"/>
                                          </p:stCondLst>
                                        </p:cTn>
                                        <p:tgtEl>
                                          <p:spTgt spid="3">
                                            <p:txEl>
                                              <p:pRg st="1" end="1"/>
                                            </p:txEl>
                                          </p:spTgt>
                                        </p:tgtEl>
                                        <p:attrNameLst>
                                          <p:attrName>xshear</p:attrName>
                                        </p:attrNameLst>
                                      </p:cBhvr>
                                    </p:anim>
                                    <p:animScale>
                                      <p:cBhvr>
                                        <p:cTn id="34" dur="200" decel="100000" autoRev="1" fill="hold">
                                          <p:stCondLst>
                                            <p:cond delay="600"/>
                                          </p:stCondLst>
                                        </p:cTn>
                                        <p:tgtEl>
                                          <p:spTgt spid="3">
                                            <p:txEl>
                                              <p:pRg st="1" end="1"/>
                                            </p:txEl>
                                          </p:spTgt>
                                        </p:tgtEl>
                                      </p:cBhvr>
                                      <p:from x="100000" y="100000"/>
                                      <p:to x="80000" y="100000"/>
                                    </p:animScale>
                                    <p:anim by="(#ppt_h/3+#ppt_w*0.1)" calcmode="lin" valueType="num">
                                      <p:cBhvr additive="sum">
                                        <p:cTn id="35"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a:solidFill>
            <a:schemeClr val="accent2"/>
          </a:solidFill>
        </p:spPr>
        <p:txBody>
          <a:bodyPr/>
          <a:lstStyle/>
          <a:p>
            <a:pPr eaLnBrk="1" hangingPunct="1"/>
            <a:r>
              <a:rPr lang="en-US" sz="9600" smtClean="0">
                <a:solidFill>
                  <a:schemeClr val="bg1"/>
                </a:solidFill>
                <a:latin typeface="Bodoni MT Black" pitchFamily="18" charset="0"/>
              </a:rPr>
              <a:t>Pathos</a:t>
            </a:r>
          </a:p>
        </p:txBody>
      </p:sp>
      <p:sp>
        <p:nvSpPr>
          <p:cNvPr id="6147" name="Rectangle 3"/>
          <p:cNvSpPr>
            <a:spLocks noGrp="1" noChangeArrowheads="1"/>
          </p:cNvSpPr>
          <p:nvPr>
            <p:ph type="body" idx="1"/>
          </p:nvPr>
        </p:nvSpPr>
        <p:spPr>
          <a:xfrm>
            <a:off x="457200" y="1219200"/>
            <a:ext cx="8229600" cy="5638800"/>
          </a:xfrm>
        </p:spPr>
        <p:txBody>
          <a:bodyPr/>
          <a:lstStyle/>
          <a:p>
            <a:pPr eaLnBrk="1" hangingPunct="1">
              <a:lnSpc>
                <a:spcPct val="80000"/>
              </a:lnSpc>
            </a:pPr>
            <a:r>
              <a:rPr lang="en-US" sz="2400" b="1" dirty="0" smtClean="0">
                <a:solidFill>
                  <a:schemeClr val="bg1"/>
                </a:solidFill>
              </a:rPr>
              <a:t>Pathos: </a:t>
            </a:r>
            <a:r>
              <a:rPr lang="en-US" sz="2400" dirty="0" smtClean="0">
                <a:solidFill>
                  <a:schemeClr val="bg1"/>
                </a:solidFill>
              </a:rPr>
              <a:t>Pathos is related to the words</a:t>
            </a:r>
            <a:r>
              <a:rPr lang="en-US" sz="2400" dirty="0" smtClean="0">
                <a:solidFill>
                  <a:srgbClr val="FFFF00"/>
                </a:solidFill>
              </a:rPr>
              <a:t> pathetic, sympathy and empathy.</a:t>
            </a:r>
            <a:r>
              <a:rPr lang="en-US" sz="2400" dirty="0" smtClean="0">
                <a:solidFill>
                  <a:schemeClr val="bg1"/>
                </a:solidFill>
              </a:rPr>
              <a:t>  </a:t>
            </a:r>
          </a:p>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You accept a claim based on how it makes you feel without fully analyzing the rationale behind the claim</a:t>
            </a:r>
            <a:br>
              <a:rPr lang="en-US" sz="2400" dirty="0" smtClean="0">
                <a:solidFill>
                  <a:schemeClr val="bg1"/>
                </a:solidFill>
              </a:rPr>
            </a:br>
            <a:r>
              <a:rPr lang="en-US" sz="2400" dirty="0" smtClean="0">
                <a:solidFill>
                  <a:schemeClr val="bg1"/>
                </a:solidFill>
              </a:rPr>
              <a:t> -- Pit Bulls</a:t>
            </a:r>
            <a:br>
              <a:rPr lang="en-US" sz="2400" dirty="0" smtClean="0">
                <a:solidFill>
                  <a:schemeClr val="bg1"/>
                </a:solidFill>
              </a:rPr>
            </a:br>
            <a:endParaRPr lang="en-US" sz="2400" dirty="0" smtClean="0">
              <a:solidFill>
                <a:schemeClr val="bg1"/>
              </a:solidFill>
            </a:endParaRPr>
          </a:p>
          <a:p>
            <a:pPr eaLnBrk="1" hangingPunct="1">
              <a:lnSpc>
                <a:spcPct val="80000"/>
              </a:lnSpc>
            </a:pPr>
            <a:r>
              <a:rPr lang="en-US" sz="2400" dirty="0" smtClean="0">
                <a:solidFill>
                  <a:schemeClr val="bg1"/>
                </a:solidFill>
              </a:rPr>
              <a:t>You are persuaded through fear, love, patriotism, guilt, hate or joy.</a:t>
            </a:r>
          </a:p>
          <a:p>
            <a:pPr eaLnBrk="1" hangingPunct="1">
              <a:lnSpc>
                <a:spcPct val="80000"/>
              </a:lnSpc>
            </a:pPr>
            <a:endParaRPr lang="en-US" sz="2400" dirty="0" smtClean="0">
              <a:solidFill>
                <a:schemeClr val="bg1"/>
              </a:solidFill>
            </a:endParaRPr>
          </a:p>
          <a:p>
            <a:pPr eaLnBrk="1" hangingPunct="1">
              <a:lnSpc>
                <a:spcPct val="80000"/>
              </a:lnSpc>
            </a:pPr>
            <a:r>
              <a:rPr lang="en-US" sz="2400" dirty="0">
                <a:solidFill>
                  <a:schemeClr val="bg1"/>
                </a:solidFill>
              </a:rPr>
              <a:t>M</a:t>
            </a:r>
            <a:r>
              <a:rPr lang="en-US" sz="2400" dirty="0" smtClean="0">
                <a:solidFill>
                  <a:schemeClr val="bg1"/>
                </a:solidFill>
              </a:rPr>
              <a:t>ajority of arguments in the popular press heavily dependent on appealing to your emotions.  </a:t>
            </a:r>
            <a:br>
              <a:rPr lang="en-US" sz="2400" dirty="0" smtClean="0">
                <a:solidFill>
                  <a:schemeClr val="bg1"/>
                </a:solidFill>
              </a:rPr>
            </a:br>
            <a:endParaRPr lang="en-US" sz="2400" dirty="0" smtClean="0">
              <a:solidFill>
                <a:schemeClr val="bg1"/>
              </a:solidFill>
            </a:endParaRPr>
          </a:p>
          <a:p>
            <a:pPr eaLnBrk="1" hangingPunct="1">
              <a:lnSpc>
                <a:spcPct val="80000"/>
              </a:lnSpc>
            </a:pPr>
            <a:r>
              <a:rPr lang="en-US" sz="2400" dirty="0" smtClean="0">
                <a:solidFill>
                  <a:schemeClr val="bg1"/>
                </a:solidFill>
              </a:rPr>
              <a:t>We should not react to emotional arguments without fully considering all facts.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6147">
                                            <p:txEl>
                                              <p:pRg st="0" end="0"/>
                                            </p:txEl>
                                          </p:spTgt>
                                        </p:tgtEl>
                                        <p:attrNameLst>
                                          <p:attrName>style.visibility</p:attrName>
                                        </p:attrNameLst>
                                      </p:cBhvr>
                                      <p:to>
                                        <p:strVal val="visible"/>
                                      </p:to>
                                    </p:set>
                                    <p:animEffect transition="in" filter="fade">
                                      <p:cBhvr>
                                        <p:cTn id="25" dur="2000"/>
                                        <p:tgtEl>
                                          <p:spTgt spid="6147">
                                            <p:txEl>
                                              <p:pRg st="0" end="0"/>
                                            </p:txEl>
                                          </p:spTgt>
                                        </p:tgtEl>
                                      </p:cBhvr>
                                    </p:animEffect>
                                    <p:anim calcmode="lin" valueType="num">
                                      <p:cBhvr>
                                        <p:cTn id="26" dur="2000" fill="hold"/>
                                        <p:tgtEl>
                                          <p:spTgt spid="6147">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6147">
                                            <p:txEl>
                                              <p:pRg st="0" end="0"/>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2000"/>
                                        <p:tgtEl>
                                          <p:spTgt spid="6147">
                                            <p:txEl>
                                              <p:pRg st="2" end="2"/>
                                            </p:txEl>
                                          </p:spTgt>
                                        </p:tgtEl>
                                      </p:cBhvr>
                                    </p:animEffect>
                                    <p:anim calcmode="lin" valueType="num">
                                      <p:cBhvr>
                                        <p:cTn id="32" dur="2000" fill="hold"/>
                                        <p:tgtEl>
                                          <p:spTgt spid="6147">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6147">
                                            <p:txEl>
                                              <p:pRg st="2" end="2"/>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6147">
                                            <p:txEl>
                                              <p:pRg st="3" end="3"/>
                                            </p:txEl>
                                          </p:spTgt>
                                        </p:tgtEl>
                                        <p:attrNameLst>
                                          <p:attrName>style.visibility</p:attrName>
                                        </p:attrNameLst>
                                      </p:cBhvr>
                                      <p:to>
                                        <p:strVal val="visible"/>
                                      </p:to>
                                    </p:set>
                                    <p:animEffect transition="in" filter="fade">
                                      <p:cBhvr>
                                        <p:cTn id="37" dur="2000"/>
                                        <p:tgtEl>
                                          <p:spTgt spid="6147">
                                            <p:txEl>
                                              <p:pRg st="3" end="3"/>
                                            </p:txEl>
                                          </p:spTgt>
                                        </p:tgtEl>
                                      </p:cBhvr>
                                    </p:animEffect>
                                    <p:anim calcmode="lin" valueType="num">
                                      <p:cBhvr>
                                        <p:cTn id="38" dur="2000" fill="hold"/>
                                        <p:tgtEl>
                                          <p:spTgt spid="6147">
                                            <p:txEl>
                                              <p:pRg st="3" end="3"/>
                                            </p:txEl>
                                          </p:spTgt>
                                        </p:tgtEl>
                                        <p:attrNameLst>
                                          <p:attrName>style.rotation</p:attrName>
                                        </p:attrNameLst>
                                      </p:cBhvr>
                                      <p:tavLst>
                                        <p:tav tm="0">
                                          <p:val>
                                            <p:fltVal val="720"/>
                                          </p:val>
                                        </p:tav>
                                        <p:tav tm="100000">
                                          <p:val>
                                            <p:fltVal val="0"/>
                                          </p:val>
                                        </p:tav>
                                      </p:tavLst>
                                    </p:anim>
                                    <p:anim calcmode="lin" valueType="num">
                                      <p:cBhvr>
                                        <p:cTn id="39" dur="2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40" dur="2000" fill="hold"/>
                                        <p:tgtEl>
                                          <p:spTgt spid="6147">
                                            <p:txEl>
                                              <p:pRg st="3" end="3"/>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6147">
                                            <p:txEl>
                                              <p:pRg st="5" end="5"/>
                                            </p:txEl>
                                          </p:spTgt>
                                        </p:tgtEl>
                                        <p:attrNameLst>
                                          <p:attrName>style.visibility</p:attrName>
                                        </p:attrNameLst>
                                      </p:cBhvr>
                                      <p:to>
                                        <p:strVal val="visible"/>
                                      </p:to>
                                    </p:set>
                                    <p:animEffect transition="in" filter="fade">
                                      <p:cBhvr>
                                        <p:cTn id="43" dur="2000"/>
                                        <p:tgtEl>
                                          <p:spTgt spid="6147">
                                            <p:txEl>
                                              <p:pRg st="5" end="5"/>
                                            </p:txEl>
                                          </p:spTgt>
                                        </p:tgtEl>
                                      </p:cBhvr>
                                    </p:animEffect>
                                    <p:anim calcmode="lin" valueType="num">
                                      <p:cBhvr>
                                        <p:cTn id="44" dur="2000" fill="hold"/>
                                        <p:tgtEl>
                                          <p:spTgt spid="6147">
                                            <p:txEl>
                                              <p:pRg st="5" end="5"/>
                                            </p:txEl>
                                          </p:spTgt>
                                        </p:tgtEl>
                                        <p:attrNameLst>
                                          <p:attrName>style.rotation</p:attrName>
                                        </p:attrNameLst>
                                      </p:cBhvr>
                                      <p:tavLst>
                                        <p:tav tm="0">
                                          <p:val>
                                            <p:fltVal val="720"/>
                                          </p:val>
                                        </p:tav>
                                        <p:tav tm="100000">
                                          <p:val>
                                            <p:fltVal val="0"/>
                                          </p:val>
                                        </p:tav>
                                      </p:tavLst>
                                    </p:anim>
                                    <p:anim calcmode="lin" valueType="num">
                                      <p:cBhvr>
                                        <p:cTn id="45" dur="2000" fill="hold"/>
                                        <p:tgtEl>
                                          <p:spTgt spid="6147">
                                            <p:txEl>
                                              <p:pRg st="5" end="5"/>
                                            </p:txEl>
                                          </p:spTgt>
                                        </p:tgtEl>
                                        <p:attrNameLst>
                                          <p:attrName>ppt_h</p:attrName>
                                        </p:attrNameLst>
                                      </p:cBhvr>
                                      <p:tavLst>
                                        <p:tav tm="0">
                                          <p:val>
                                            <p:fltVal val="0"/>
                                          </p:val>
                                        </p:tav>
                                        <p:tav tm="100000">
                                          <p:val>
                                            <p:strVal val="#ppt_h"/>
                                          </p:val>
                                        </p:tav>
                                      </p:tavLst>
                                    </p:anim>
                                    <p:anim calcmode="lin" valueType="num">
                                      <p:cBhvr>
                                        <p:cTn id="46" dur="2000" fill="hold"/>
                                        <p:tgtEl>
                                          <p:spTgt spid="6147">
                                            <p:txEl>
                                              <p:pRg st="5" end="5"/>
                                            </p:tx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Effect transition="in" filter="fade">
                                      <p:cBhvr>
                                        <p:cTn id="49" dur="2000"/>
                                        <p:tgtEl>
                                          <p:spTgt spid="6147">
                                            <p:txEl>
                                              <p:pRg st="6" end="6"/>
                                            </p:txEl>
                                          </p:spTgt>
                                        </p:tgtEl>
                                      </p:cBhvr>
                                    </p:animEffect>
                                    <p:anim calcmode="lin" valueType="num">
                                      <p:cBhvr>
                                        <p:cTn id="50" dur="2000" fill="hold"/>
                                        <p:tgtEl>
                                          <p:spTgt spid="6147">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6147">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614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226362754_e0c2631f50_o"/>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2311400" cy="3481388"/>
          </a:xfrm>
        </p:spPr>
      </p:pic>
      <p:pic>
        <p:nvPicPr>
          <p:cNvPr id="14339" name="Picture 10" descr="unicef-verheerernder-zyklon-in-bangladesch-20112007-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257800" y="0"/>
            <a:ext cx="3886200" cy="3184525"/>
          </a:xfrm>
        </p:spPr>
      </p:pic>
      <p:pic>
        <p:nvPicPr>
          <p:cNvPr id="14340" name="Picture 11" descr="inconvenient_truth_ver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286000" y="2286000"/>
            <a:ext cx="2970213" cy="43973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2324</TotalTime>
  <Words>286</Words>
  <Application>Microsoft Office PowerPoint</Application>
  <PresentationFormat>On-screen Show (4:3)</PresentationFormat>
  <Paragraphs>82</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Ethos, Logos and Pathos</vt:lpstr>
      <vt:lpstr>PowerPoint Presentation</vt:lpstr>
      <vt:lpstr>Ethos, Pathos and Logos</vt:lpstr>
      <vt:lpstr>Ethos</vt:lpstr>
      <vt:lpstr>Ethos = an appeal to ethics</vt:lpstr>
      <vt:lpstr>PowerPoint Presentation</vt:lpstr>
      <vt:lpstr>Pathos = an emotional argument</vt:lpstr>
      <vt:lpstr>Pathos</vt:lpstr>
      <vt:lpstr>PowerPoint Presentation</vt:lpstr>
      <vt:lpstr>Logos Logos means logic</vt:lpstr>
      <vt:lpstr>Logos</vt:lpstr>
      <vt:lpstr>REVIEW Ethos, Pathos and Logos</vt:lpstr>
      <vt:lpstr>Let’s Practice!</vt:lpstr>
      <vt:lpstr>Answers…</vt:lpstr>
    </vt:vector>
  </TitlesOfParts>
  <Company>GUHSD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Logos, Ethos  and Pathos</dc:title>
  <dc:creator>GUHSD</dc:creator>
  <cp:lastModifiedBy>de Boer, Joanna</cp:lastModifiedBy>
  <cp:revision>59</cp:revision>
  <dcterms:created xsi:type="dcterms:W3CDTF">2008-04-09T16:37:53Z</dcterms:created>
  <dcterms:modified xsi:type="dcterms:W3CDTF">2017-04-20T16:51:21Z</dcterms:modified>
</cp:coreProperties>
</file>