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C2DE14-BC1C-40EC-AF85-D318A26C80EF}"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49093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2DE14-BC1C-40EC-AF85-D318A26C80EF}"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3916303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2DE14-BC1C-40EC-AF85-D318A26C80EF}"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139490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2DE14-BC1C-40EC-AF85-D318A26C80EF}"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296204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C2DE14-BC1C-40EC-AF85-D318A26C80EF}"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58526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C2DE14-BC1C-40EC-AF85-D318A26C80EF}"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51837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C2DE14-BC1C-40EC-AF85-D318A26C80EF}" type="datetimeFigureOut">
              <a:rPr lang="en-US" smtClean="0"/>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407486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C2DE14-BC1C-40EC-AF85-D318A26C80EF}" type="datetimeFigureOut">
              <a:rPr lang="en-US" smtClean="0"/>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2799259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2DE14-BC1C-40EC-AF85-D318A26C80EF}" type="datetimeFigureOut">
              <a:rPr lang="en-US" smtClean="0"/>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332466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2DE14-BC1C-40EC-AF85-D318A26C80EF}"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107985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2DE14-BC1C-40EC-AF85-D318A26C80EF}"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FE466-F081-4BCF-A519-3E1FA56DC5AF}" type="slidenum">
              <a:rPr lang="en-US" smtClean="0"/>
              <a:t>‹#›</a:t>
            </a:fld>
            <a:endParaRPr lang="en-US"/>
          </a:p>
        </p:txBody>
      </p:sp>
    </p:spTree>
    <p:extLst>
      <p:ext uri="{BB962C8B-B14F-4D97-AF65-F5344CB8AC3E}">
        <p14:creationId xmlns:p14="http://schemas.microsoft.com/office/powerpoint/2010/main" val="250350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2DE14-BC1C-40EC-AF85-D318A26C80EF}" type="datetimeFigureOut">
              <a:rPr lang="en-US" smtClean="0"/>
              <a:t>3/7/2017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FE466-F081-4BCF-A519-3E1FA56DC5AF}" type="slidenum">
              <a:rPr lang="en-US" smtClean="0"/>
              <a:t>‹#›</a:t>
            </a:fld>
            <a:endParaRPr lang="en-US"/>
          </a:p>
        </p:txBody>
      </p:sp>
    </p:spTree>
    <p:extLst>
      <p:ext uri="{BB962C8B-B14F-4D97-AF65-F5344CB8AC3E}">
        <p14:creationId xmlns:p14="http://schemas.microsoft.com/office/powerpoint/2010/main" val="1035369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3047999"/>
          </a:xfrm>
        </p:spPr>
        <p:style>
          <a:lnRef idx="2">
            <a:schemeClr val="accent1"/>
          </a:lnRef>
          <a:fillRef idx="1">
            <a:schemeClr val="lt1"/>
          </a:fillRef>
          <a:effectRef idx="0">
            <a:schemeClr val="accent1"/>
          </a:effectRef>
          <a:fontRef idx="minor">
            <a:schemeClr val="dk1"/>
          </a:fontRef>
        </p:style>
        <p:txBody>
          <a:bodyPr>
            <a:noAutofit/>
          </a:bodyPr>
          <a:lstStyle/>
          <a:p>
            <a:r>
              <a:rPr lang="en-US" sz="6600" dirty="0" smtClean="0"/>
              <a:t/>
            </a:r>
            <a:br>
              <a:rPr lang="en-US" sz="6600" dirty="0" smtClean="0"/>
            </a:br>
            <a:r>
              <a:rPr lang="en-US" sz="6600" dirty="0" smtClean="0"/>
              <a:t>Personal Narrative Tricks</a:t>
            </a:r>
            <a:r>
              <a:rPr lang="en-US" sz="6600" dirty="0" smtClean="0"/>
              <a:t/>
            </a:r>
            <a:br>
              <a:rPr lang="en-US" sz="6600" dirty="0" smtClean="0"/>
            </a:br>
            <a:r>
              <a:rPr lang="en-US" sz="6600" dirty="0" smtClean="0"/>
              <a:t/>
            </a:r>
            <a:br>
              <a:rPr lang="en-US" sz="6600" dirty="0" smtClean="0"/>
            </a:br>
            <a:endParaRPr lang="en-US" sz="6600" dirty="0"/>
          </a:p>
        </p:txBody>
      </p:sp>
      <p:sp>
        <p:nvSpPr>
          <p:cNvPr id="3" name="Subtitle 2"/>
          <p:cNvSpPr>
            <a:spLocks noGrp="1"/>
          </p:cNvSpPr>
          <p:nvPr>
            <p:ph type="subTitle" idx="1"/>
          </p:nvPr>
        </p:nvSpPr>
        <p:spPr/>
        <p:txBody>
          <a:bodyPr>
            <a:normAutofit fontScale="70000" lnSpcReduction="20000"/>
          </a:bodyPr>
          <a:lstStyle/>
          <a:p>
            <a:pPr algn="l"/>
            <a:r>
              <a:rPr lang="en-US" dirty="0" smtClean="0">
                <a:solidFill>
                  <a:schemeClr val="tx1"/>
                </a:solidFill>
              </a:rPr>
              <a:t>The eight "Smiley Face Tricks" are from Ready-to-Use English Workshop Activities for Grades 6-12: 180 Daily Lessons</a:t>
            </a:r>
            <a:br>
              <a:rPr lang="en-US" dirty="0" smtClean="0">
                <a:solidFill>
                  <a:schemeClr val="tx1"/>
                </a:solidFill>
              </a:rPr>
            </a:br>
            <a:r>
              <a:rPr lang="en-US" dirty="0" smtClean="0">
                <a:solidFill>
                  <a:schemeClr val="tx1"/>
                </a:solidFill>
              </a:rPr>
              <a:t>Integrating Literature, Writing &amp; Grammar Skills by Mary Ellen Ledbetter; Copyright (c) 2002 by M.E. Ledbetter</a:t>
            </a:r>
            <a:endParaRPr lang="en-US" dirty="0">
              <a:solidFill>
                <a:schemeClr val="tx1"/>
              </a:solidFill>
            </a:endParaRPr>
          </a:p>
        </p:txBody>
      </p:sp>
      <p:sp>
        <p:nvSpPr>
          <p:cNvPr id="4" name="Smiley Face 3"/>
          <p:cNvSpPr/>
          <p:nvPr/>
        </p:nvSpPr>
        <p:spPr>
          <a:xfrm>
            <a:off x="4038600" y="2667000"/>
            <a:ext cx="914400" cy="706581"/>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140418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Beginning: </a:t>
            </a:r>
            <a:r>
              <a:rPr lang="en-US" dirty="0"/>
              <a:t>“Hey, you, with the green and neon-orange striped shoelaces, </a:t>
            </a:r>
            <a:r>
              <a:rPr lang="en-US" dirty="0" smtClean="0"/>
              <a:t>you who </a:t>
            </a:r>
            <a:r>
              <a:rPr lang="en-US" dirty="0"/>
              <a:t>always pulled on my old frazzled white ones in math. Hey, you, Justin, </a:t>
            </a:r>
            <a:r>
              <a:rPr lang="en-US" dirty="0" smtClean="0"/>
              <a:t>who always </a:t>
            </a:r>
            <a:r>
              <a:rPr lang="en-US" dirty="0"/>
              <a:t>added your version of ‘art’ to my math problems for Ms. Canton’s class, </a:t>
            </a:r>
            <a:r>
              <a:rPr lang="en-US" dirty="0" smtClean="0"/>
              <a:t>so that </a:t>
            </a:r>
            <a:r>
              <a:rPr lang="en-US" dirty="0"/>
              <a:t>9x7 = 63 turned out to be a train with puffs of smoke and two boxcars </a:t>
            </a:r>
            <a:r>
              <a:rPr lang="en-US" dirty="0" smtClean="0"/>
              <a:t>and made </a:t>
            </a:r>
            <a:r>
              <a:rPr lang="en-US" dirty="0"/>
              <a:t>me get an 83 instead of a 93 since Ms. C. doesn’t count locomotives </a:t>
            </a:r>
            <a:r>
              <a:rPr lang="en-US" dirty="0" smtClean="0"/>
              <a:t>as correct </a:t>
            </a:r>
            <a:r>
              <a:rPr lang="en-US" dirty="0"/>
              <a:t>answers.”</a:t>
            </a:r>
            <a:br>
              <a:rPr lang="en-US" dirty="0"/>
            </a:br>
            <a:endParaRPr lang="en-US" dirty="0"/>
          </a:p>
        </p:txBody>
      </p:sp>
    </p:spTree>
    <p:extLst>
      <p:ext uri="{BB962C8B-B14F-4D97-AF65-F5344CB8AC3E}">
        <p14:creationId xmlns:p14="http://schemas.microsoft.com/office/powerpoint/2010/main" val="342678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a:t>Ending: </a:t>
            </a:r>
            <a:r>
              <a:rPr lang="en-US" dirty="0"/>
              <a:t>“Now Justin still sits behind me in math with his neon-green </a:t>
            </a:r>
            <a:r>
              <a:rPr lang="en-US" dirty="0" smtClean="0"/>
              <a:t>and orange </a:t>
            </a:r>
            <a:r>
              <a:rPr lang="en-US" dirty="0"/>
              <a:t>striped shoelaces and pulls on my old white frazzled ones. HE still </a:t>
            </a:r>
            <a:r>
              <a:rPr lang="en-US" dirty="0" smtClean="0"/>
              <a:t>draws zombies </a:t>
            </a:r>
            <a:r>
              <a:rPr lang="en-US" dirty="0"/>
              <a:t>on my homework, but he hasn’t dumped another pitcher of Kool-Aid </a:t>
            </a:r>
            <a:r>
              <a:rPr lang="en-US" dirty="0" smtClean="0"/>
              <a:t>on me </a:t>
            </a:r>
            <a:r>
              <a:rPr lang="en-US" dirty="0"/>
              <a:t>– not yet, at least. Oh, and by the way, in case you’re wondering, his </a:t>
            </a:r>
            <a:r>
              <a:rPr lang="en-US" dirty="0" smtClean="0"/>
              <a:t>first words </a:t>
            </a:r>
            <a:r>
              <a:rPr lang="en-US" dirty="0"/>
              <a:t>when he opened his eyes were, ‘It was James Kenton who hid your </a:t>
            </a:r>
            <a:r>
              <a:rPr lang="en-US" dirty="0" smtClean="0"/>
              <a:t>clothes and </a:t>
            </a:r>
            <a:r>
              <a:rPr lang="en-US" dirty="0"/>
              <a:t>made you walk around in a chicken </a:t>
            </a:r>
            <a:r>
              <a:rPr lang="en-US" dirty="0" smtClean="0"/>
              <a:t>suit…I’m not that mean.”</a:t>
            </a:r>
            <a:endParaRPr lang="en-US" dirty="0"/>
          </a:p>
        </p:txBody>
      </p:sp>
    </p:spTree>
    <p:extLst>
      <p:ext uri="{BB962C8B-B14F-4D97-AF65-F5344CB8AC3E}">
        <p14:creationId xmlns:p14="http://schemas.microsoft.com/office/powerpoint/2010/main" val="72093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MAGIC 3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Giving three examples in a series is pleasing to the ear and adds support to a point being made. Using modifiers before each item in the series can emphasize the effect.</a:t>
            </a:r>
          </a:p>
          <a:p>
            <a:pPr marL="0" indent="0">
              <a:buNone/>
            </a:pPr>
            <a:endParaRPr lang="en-US" dirty="0"/>
          </a:p>
          <a:p>
            <a:pPr marL="0" indent="0">
              <a:buNone/>
            </a:pPr>
            <a:r>
              <a:rPr lang="en-US" dirty="0" smtClean="0"/>
              <a:t> "She </a:t>
            </a:r>
            <a:r>
              <a:rPr lang="en-US" dirty="0" smtClean="0">
                <a:solidFill>
                  <a:srgbClr val="00B050"/>
                </a:solidFill>
              </a:rPr>
              <a:t>blinked</a:t>
            </a:r>
            <a:r>
              <a:rPr lang="en-US" dirty="0" smtClean="0"/>
              <a:t> her blue-green eyes, </a:t>
            </a:r>
            <a:r>
              <a:rPr lang="en-US" dirty="0" smtClean="0">
                <a:solidFill>
                  <a:srgbClr val="00B050"/>
                </a:solidFill>
              </a:rPr>
              <a:t>chewed</a:t>
            </a:r>
            <a:r>
              <a:rPr lang="en-US" dirty="0" smtClean="0"/>
              <a:t> on a lacquered nail and </a:t>
            </a:r>
            <a:r>
              <a:rPr lang="en-US" dirty="0" smtClean="0">
                <a:solidFill>
                  <a:srgbClr val="00B050"/>
                </a:solidFill>
              </a:rPr>
              <a:t>frowned</a:t>
            </a:r>
            <a:r>
              <a:rPr lang="en-US" dirty="0" smtClean="0"/>
              <a:t> at the interviewer.”</a:t>
            </a:r>
            <a:br>
              <a:rPr lang="en-US" dirty="0" smtClean="0"/>
            </a:br>
            <a:endParaRPr lang="en-US" dirty="0" smtClean="0"/>
          </a:p>
          <a:p>
            <a:endParaRPr lang="en-US" dirty="0"/>
          </a:p>
        </p:txBody>
      </p:sp>
    </p:spTree>
    <p:extLst>
      <p:ext uri="{BB962C8B-B14F-4D97-AF65-F5344CB8AC3E}">
        <p14:creationId xmlns:p14="http://schemas.microsoft.com/office/powerpoint/2010/main" val="364067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dirty="0"/>
              <a:t> </a:t>
            </a:r>
            <a:r>
              <a:rPr lang="en-US" dirty="0" smtClean="0"/>
              <a:t>-  FIGURATIVE LANGUAGE </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6500" dirty="0" smtClean="0"/>
              <a:t>Comparisons such as similes, metaphors and personifications—can bring interest, humor and connection for the reader.</a:t>
            </a:r>
          </a:p>
          <a:p>
            <a:pPr marL="0" indent="0">
              <a:buNone/>
            </a:pPr>
            <a:endParaRPr lang="en-US" dirty="0" smtClean="0"/>
          </a:p>
          <a:p>
            <a:pPr marL="0" indent="0">
              <a:buNone/>
            </a:pPr>
            <a:r>
              <a:rPr lang="en-US" sz="5100" dirty="0" smtClean="0"/>
              <a:t>“That stuff in the bottom of the strainer is toxic waste—deadly poison – a danger to health” (</a:t>
            </a:r>
            <a:r>
              <a:rPr lang="en-US" sz="5100" dirty="0" err="1" smtClean="0"/>
              <a:t>Fulghum</a:t>
            </a:r>
            <a:r>
              <a:rPr lang="en-US" sz="5100" dirty="0" smtClean="0"/>
              <a:t>, 302).</a:t>
            </a:r>
          </a:p>
          <a:p>
            <a:pPr marL="0" indent="0">
              <a:buNone/>
            </a:pPr>
            <a:endParaRPr lang="en-US" dirty="0"/>
          </a:p>
          <a:p>
            <a:pPr marL="0" indent="0">
              <a:buNone/>
            </a:pPr>
            <a:endParaRPr lang="en-US" dirty="0" smtClean="0"/>
          </a:p>
          <a:p>
            <a:pPr marL="0" indent="0">
              <a:buNone/>
            </a:pPr>
            <a:r>
              <a:rPr lang="en-US" sz="3600" dirty="0" smtClean="0"/>
              <a:t>"When the teacher asks us all to hold hands and Wyatt reaches for mine, this</a:t>
            </a:r>
          </a:p>
          <a:p>
            <a:pPr marL="0" indent="0">
              <a:buNone/>
            </a:pPr>
            <a:r>
              <a:rPr lang="en-US" sz="3600" dirty="0" smtClean="0"/>
              <a:t>jolt of electricity floods out of his fingers and ricochets through my whole </a:t>
            </a:r>
            <a:r>
              <a:rPr lang="en-US" sz="3600" dirty="0" smtClean="0"/>
              <a:t>body like </a:t>
            </a:r>
            <a:r>
              <a:rPr lang="en-US" sz="3600" dirty="0" smtClean="0"/>
              <a:t>I'm this human pinball machine and Wyatt's the </a:t>
            </a:r>
            <a:r>
              <a:rPr lang="en-US" sz="3600" dirty="0" smtClean="0"/>
              <a:t>ball" </a:t>
            </a:r>
            <a:r>
              <a:rPr lang="en-US" sz="3600" dirty="0" smtClean="0"/>
              <a:t>(</a:t>
            </a:r>
            <a:r>
              <a:rPr lang="en-US" sz="3600" dirty="0" smtClean="0"/>
              <a:t>Sonya).</a:t>
            </a:r>
            <a:endParaRPr lang="en-US" sz="3600" dirty="0" smtClean="0"/>
          </a:p>
          <a:p>
            <a:endParaRPr lang="en-US" dirty="0" smtClean="0"/>
          </a:p>
          <a:p>
            <a:endParaRPr lang="en-US" dirty="0"/>
          </a:p>
        </p:txBody>
      </p:sp>
    </p:spTree>
    <p:extLst>
      <p:ext uri="{BB962C8B-B14F-4D97-AF65-F5344CB8AC3E}">
        <p14:creationId xmlns:p14="http://schemas.microsoft.com/office/powerpoint/2010/main" val="3028426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 SPECIFIC DETAILS FOR EFFECT—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Using specific details that invoke the senses help the reader imagine the place or person being described more clearly.</a:t>
            </a:r>
          </a:p>
          <a:p>
            <a:pPr marL="0" indent="0">
              <a:buNone/>
            </a:pPr>
            <a:r>
              <a:rPr lang="en-US" dirty="0" smtClean="0"/>
              <a:t>“The smell rushed at me as soon as I stepped inside. The hallway had that mama-don't-cook-</a:t>
            </a:r>
            <a:r>
              <a:rPr lang="en-US" dirty="0" err="1" smtClean="0"/>
              <a:t>nothin</a:t>
            </a:r>
            <a:r>
              <a:rPr lang="en-US" dirty="0" smtClean="0"/>
              <a:t>’-without-onions smell. It lingered on top of musty cigarette smoke, the kind that never quite comes out of the carpet, no matter how long ago the smoker left. My arms rippled with goose bumps. I'd been here before."</a:t>
            </a:r>
          </a:p>
          <a:p>
            <a:endParaRPr lang="en-US" dirty="0"/>
          </a:p>
        </p:txBody>
      </p:sp>
    </p:spTree>
    <p:extLst>
      <p:ext uri="{BB962C8B-B14F-4D97-AF65-F5344CB8AC3E}">
        <p14:creationId xmlns:p14="http://schemas.microsoft.com/office/powerpoint/2010/main" val="59202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4 - REPETITION </a:t>
            </a:r>
            <a:r>
              <a:rPr lang="en-US" b="1" dirty="0"/>
              <a:t>FOR EFFECT</a:t>
            </a:r>
          </a:p>
        </p:txBody>
      </p:sp>
      <p:sp>
        <p:nvSpPr>
          <p:cNvPr id="3" name="Content Placeholder 2"/>
          <p:cNvSpPr>
            <a:spLocks noGrp="1"/>
          </p:cNvSpPr>
          <p:nvPr>
            <p:ph idx="1"/>
          </p:nvPr>
        </p:nvSpPr>
        <p:spPr/>
        <p:txBody>
          <a:bodyPr>
            <a:normAutofit/>
          </a:bodyPr>
          <a:lstStyle/>
          <a:p>
            <a:pPr marL="0" indent="0">
              <a:buNone/>
            </a:pPr>
            <a:r>
              <a:rPr lang="en-US" dirty="0" smtClean="0"/>
              <a:t>Repeating </a:t>
            </a:r>
            <a:r>
              <a:rPr lang="en-US" dirty="0"/>
              <a:t>words or phrases </a:t>
            </a:r>
            <a:r>
              <a:rPr lang="en-US" dirty="0" smtClean="0"/>
              <a:t>can emphasize </a:t>
            </a:r>
            <a:r>
              <a:rPr lang="en-US" dirty="0"/>
              <a:t>a point.</a:t>
            </a:r>
          </a:p>
          <a:p>
            <a:endParaRPr lang="en-US" dirty="0"/>
          </a:p>
          <a:p>
            <a:r>
              <a:rPr lang="en-US" dirty="0"/>
              <a:t>"I’m going </a:t>
            </a:r>
            <a:r>
              <a:rPr lang="en-US" b="1" dirty="0"/>
              <a:t>away</a:t>
            </a:r>
            <a:r>
              <a:rPr lang="en-US" dirty="0"/>
              <a:t> from this place. </a:t>
            </a:r>
            <a:r>
              <a:rPr lang="en-US" b="1" dirty="0"/>
              <a:t>Away</a:t>
            </a:r>
            <a:r>
              <a:rPr lang="en-US" dirty="0"/>
              <a:t> from my disapproving mother, </a:t>
            </a:r>
            <a:r>
              <a:rPr lang="en-US" b="1" dirty="0" smtClean="0"/>
              <a:t>away </a:t>
            </a:r>
            <a:r>
              <a:rPr lang="en-US" dirty="0" smtClean="0"/>
              <a:t>from </a:t>
            </a:r>
            <a:r>
              <a:rPr lang="en-US" dirty="0"/>
              <a:t>my </a:t>
            </a:r>
            <a:r>
              <a:rPr lang="en-US" dirty="0" smtClean="0"/>
              <a:t>annoying  </a:t>
            </a:r>
            <a:r>
              <a:rPr lang="en-US" dirty="0"/>
              <a:t>brother and </a:t>
            </a:r>
            <a:r>
              <a:rPr lang="en-US" b="1" dirty="0"/>
              <a:t>away</a:t>
            </a:r>
            <a:r>
              <a:rPr lang="en-US" dirty="0"/>
              <a:t> from this infernal heat.” </a:t>
            </a:r>
            <a:r>
              <a:rPr lang="en-US" dirty="0" smtClean="0"/>
              <a:t>(Leslie)</a:t>
            </a:r>
            <a:endParaRPr lang="en-US" dirty="0"/>
          </a:p>
          <a:p>
            <a:endParaRPr lang="en-US" dirty="0"/>
          </a:p>
        </p:txBody>
      </p:sp>
    </p:spTree>
    <p:extLst>
      <p:ext uri="{BB962C8B-B14F-4D97-AF65-F5344CB8AC3E}">
        <p14:creationId xmlns:p14="http://schemas.microsoft.com/office/powerpoint/2010/main" val="1930752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b="1" dirty="0" smtClean="0"/>
              <a:t># 5 - EXPANDED MOMENT</a:t>
            </a:r>
            <a:br>
              <a:rPr lang="en-US" sz="3100" b="1" dirty="0" smtClean="0"/>
            </a:br>
            <a:r>
              <a:rPr lang="en-US" sz="3100" dirty="0" smtClean="0"/>
              <a:t>Slowing </a:t>
            </a:r>
            <a:r>
              <a:rPr lang="en-US" sz="3100" dirty="0"/>
              <a:t>down to expand a moment, rather than rushing through it, can stretch out tension and keep your reader hanging on to every word.</a:t>
            </a:r>
            <a:br>
              <a:rPr lang="en-US" sz="3100" dirty="0"/>
            </a:br>
            <a:r>
              <a:rPr lang="en-US" sz="3100" dirty="0"/>
              <a:t/>
            </a:r>
            <a:br>
              <a:rPr lang="en-US" sz="3100" dirty="0"/>
            </a:br>
            <a:endParaRPr lang="en-US" sz="3100" dirty="0"/>
          </a:p>
        </p:txBody>
      </p:sp>
      <p:sp>
        <p:nvSpPr>
          <p:cNvPr id="3" name="Content Placeholder 2"/>
          <p:cNvSpPr>
            <a:spLocks noGrp="1"/>
          </p:cNvSpPr>
          <p:nvPr>
            <p:ph idx="1"/>
          </p:nvPr>
        </p:nvSpPr>
        <p:spPr/>
        <p:txBody>
          <a:bodyPr>
            <a:normAutofit fontScale="85000" lnSpcReduction="20000"/>
          </a:bodyPr>
          <a:lstStyle/>
          <a:p>
            <a:pPr marL="0" indent="0">
              <a:buNone/>
            </a:pPr>
            <a:endParaRPr lang="en-US" sz="3100" dirty="0" smtClean="0"/>
          </a:p>
          <a:p>
            <a:pPr marL="0" indent="0">
              <a:buNone/>
            </a:pPr>
            <a:endParaRPr lang="en-US" sz="3100" dirty="0" smtClean="0"/>
          </a:p>
          <a:p>
            <a:pPr marL="0" indent="0">
              <a:buNone/>
            </a:pPr>
            <a:r>
              <a:rPr lang="en-US" sz="3100" dirty="0" smtClean="0"/>
              <a:t>But </a:t>
            </a:r>
            <a:r>
              <a:rPr lang="en-US" sz="3100" dirty="0"/>
              <a:t>no, I had to go to school. And as I said before, I had to listen to my </a:t>
            </a:r>
            <a:r>
              <a:rPr lang="en-US" sz="3100" dirty="0" smtClean="0"/>
              <a:t>math teacher </a:t>
            </a:r>
            <a:r>
              <a:rPr lang="en-US" sz="3100" dirty="0"/>
              <a:t>preach about numbers and letters and </a:t>
            </a:r>
            <a:r>
              <a:rPr lang="en-US" sz="3100" dirty="0" smtClean="0"/>
              <a:t>figures.  </a:t>
            </a:r>
            <a:r>
              <a:rPr lang="en-US" sz="3100" dirty="0"/>
              <a:t>I was tired of hearing </a:t>
            </a:r>
            <a:r>
              <a:rPr lang="en-US" sz="3100" dirty="0" smtClean="0"/>
              <a:t>her annoying </a:t>
            </a:r>
            <a:r>
              <a:rPr lang="en-US" sz="3100" dirty="0"/>
              <a:t>voice lecture about “a=b divided by x.” I glared at the small black </a:t>
            </a:r>
            <a:r>
              <a:rPr lang="en-US" sz="3100" dirty="0" smtClean="0"/>
              <a:t>hands on </a:t>
            </a:r>
            <a:r>
              <a:rPr lang="en-US" sz="3100" dirty="0"/>
              <a:t>the clock, silently threatening them to go faster. But they didn’t listen, and </a:t>
            </a:r>
            <a:r>
              <a:rPr lang="en-US" sz="3100" dirty="0" smtClean="0"/>
              <a:t>I caught </a:t>
            </a:r>
            <a:r>
              <a:rPr lang="en-US" sz="3100" dirty="0"/>
              <a:t>myself wishing I were in a bathing suit again, walking carelessly on </a:t>
            </a:r>
            <a:r>
              <a:rPr lang="en-US" sz="3100" dirty="0" smtClean="0"/>
              <a:t>white sand </a:t>
            </a:r>
            <a:r>
              <a:rPr lang="en-US" sz="3100" dirty="0"/>
              <a:t>and looking down at almost transparent pale-blue water with Josh at </a:t>
            </a:r>
            <a:r>
              <a:rPr lang="en-US" sz="3100" dirty="0" smtClean="0"/>
              <a:t>my side.</a:t>
            </a:r>
            <a:r>
              <a:rPr lang="en-US" dirty="0"/>
              <a:t/>
            </a:r>
            <a:br>
              <a:rPr lang="en-US" dirty="0"/>
            </a:br>
            <a:endParaRPr lang="en-US" dirty="0"/>
          </a:p>
        </p:txBody>
      </p:sp>
    </p:spTree>
    <p:extLst>
      <p:ext uri="{BB962C8B-B14F-4D97-AF65-F5344CB8AC3E}">
        <p14:creationId xmlns:p14="http://schemas.microsoft.com/office/powerpoint/2010/main" val="204850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
            </a:r>
            <a:br>
              <a:rPr lang="en-US" sz="2400" dirty="0"/>
            </a:br>
            <a:r>
              <a:rPr lang="en-US" sz="2400" dirty="0" smtClean="0"/>
              <a:t/>
            </a:r>
            <a:br>
              <a:rPr lang="en-US" sz="2400" dirty="0" smtClean="0"/>
            </a:br>
            <a:r>
              <a:rPr lang="en-US" sz="3200" dirty="0" smtClean="0"/>
              <a:t># 6 -  HUMOUR</a:t>
            </a:r>
            <a:br>
              <a:rPr lang="en-US" sz="3200" dirty="0" smtClean="0"/>
            </a:br>
            <a:r>
              <a:rPr lang="en-US" sz="2400" dirty="0" smtClean="0"/>
              <a:t>Having </a:t>
            </a:r>
            <a:r>
              <a:rPr lang="en-US" sz="2400" dirty="0"/>
              <a:t>fun with your writing makes it interesting for both you and the reader.</a:t>
            </a:r>
            <a:br>
              <a:rPr lang="en-US" sz="2400" dirty="0"/>
            </a:br>
            <a:r>
              <a:rPr lang="en-US" sz="2400" dirty="0"/>
              <a:t/>
            </a:r>
            <a:br>
              <a:rPr lang="en-US" sz="2400" dirty="0"/>
            </a:br>
            <a:endParaRPr lang="en-US" sz="2400"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Once, after dinner, I said to him that I bet Jesus never had to wash dishes and clean gunk out of the sink.  He agreed.  It was the only theological discussion we ever had.</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95983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r>
              <a:rPr lang="en-US" sz="2400" dirty="0"/>
              <a:t/>
            </a:r>
            <a:br>
              <a:rPr lang="en-US" sz="2400" dirty="0"/>
            </a:br>
            <a:r>
              <a:rPr lang="en-US" sz="2400" dirty="0" smtClean="0"/>
              <a:t/>
            </a:r>
            <a:br>
              <a:rPr lang="en-US" sz="2400" dirty="0" smtClean="0"/>
            </a:br>
            <a:r>
              <a:rPr lang="en-US" sz="3200" dirty="0"/>
              <a:t>#</a:t>
            </a:r>
            <a:r>
              <a:rPr lang="en-US" sz="3200" dirty="0" smtClean="0"/>
              <a:t>7 - HYPHENATED MODIFIERS</a:t>
            </a:r>
            <a:br>
              <a:rPr lang="en-US" sz="3200" dirty="0" smtClean="0"/>
            </a:br>
            <a:r>
              <a:rPr lang="en-US" sz="2400" dirty="0" smtClean="0"/>
              <a:t>Saying </a:t>
            </a:r>
            <a:r>
              <a:rPr lang="en-US" sz="2400" dirty="0"/>
              <a:t>something in a different </a:t>
            </a:r>
            <a:r>
              <a:rPr lang="en-US" sz="2400" dirty="0" smtClean="0"/>
              <a:t>way can </a:t>
            </a:r>
            <a:r>
              <a:rPr lang="en-US" sz="2400" dirty="0"/>
              <a:t>bring interest and recognition of how something feels. Hyphenated adjectives often cause the reader to "sit up and take notice."</a:t>
            </a:r>
            <a:br>
              <a:rPr lang="en-US" sz="2400" dirty="0"/>
            </a:br>
            <a:endParaRPr lang="en-US" sz="2400"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She </a:t>
            </a:r>
            <a:r>
              <a:rPr lang="en-US" dirty="0"/>
              <a:t>rolled her eyes at her mother and turned her nose up with a </a:t>
            </a:r>
            <a:r>
              <a:rPr lang="en-US" dirty="0" smtClean="0"/>
              <a:t>I-can't-believe-you-actually-said-that </a:t>
            </a:r>
            <a:r>
              <a:rPr lang="en-US" dirty="0"/>
              <a:t>sniff</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3903724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3200" b="1" dirty="0" smtClean="0"/>
              <a:t/>
            </a:r>
            <a:br>
              <a:rPr lang="en-US" sz="3200" b="1" dirty="0" smtClean="0"/>
            </a:br>
            <a:r>
              <a:rPr lang="en-US" sz="3200" b="1" dirty="0" smtClean="0"/>
              <a:t>#</a:t>
            </a:r>
            <a:r>
              <a:rPr lang="en-US" sz="3200" b="1" dirty="0"/>
              <a:t>8 FULL-CIRCLE </a:t>
            </a:r>
            <a:r>
              <a:rPr lang="en-US" sz="3200" b="1" dirty="0" smtClean="0"/>
              <a:t>ENDING</a:t>
            </a:r>
            <a:r>
              <a:rPr lang="en-US" sz="3200" b="1" dirty="0"/>
              <a:t/>
            </a:r>
            <a:br>
              <a:rPr lang="en-US" sz="3200" b="1" dirty="0"/>
            </a:br>
            <a:r>
              <a:rPr lang="en-US" sz="3200" b="1" dirty="0"/>
              <a:t/>
            </a:r>
            <a:br>
              <a:rPr lang="en-US" sz="3200" b="1" dirty="0"/>
            </a:br>
            <a:r>
              <a:rPr lang="en-US" sz="2400" dirty="0"/>
              <a:t/>
            </a:r>
            <a:br>
              <a:rPr lang="en-US" sz="2400" dirty="0"/>
            </a:br>
            <a:r>
              <a:rPr lang="en-US" sz="2400" dirty="0" smtClean="0"/>
              <a:t/>
            </a:r>
            <a:br>
              <a:rPr lang="en-US" sz="2400" dirty="0" smtClean="0"/>
            </a:br>
            <a:r>
              <a:rPr lang="en-US" sz="2400" dirty="0"/>
              <a:t/>
            </a:r>
            <a:br>
              <a:rPr lang="en-US" sz="2400" dirty="0"/>
            </a:br>
            <a:r>
              <a:rPr lang="en-US" sz="2400" dirty="0"/>
              <a:t/>
            </a:r>
            <a:br>
              <a:rPr lang="en-US" sz="2400" dirty="0"/>
            </a:br>
            <a:r>
              <a:rPr lang="en-US" sz="2400" dirty="0"/>
              <a:t/>
            </a:r>
            <a:br>
              <a:rPr lang="en-US" sz="2400" dirty="0"/>
            </a:br>
            <a:endParaRPr lang="en-US" sz="2400" dirty="0"/>
          </a:p>
        </p:txBody>
      </p:sp>
      <p:sp>
        <p:nvSpPr>
          <p:cNvPr id="3" name="Content Placeholder 2"/>
          <p:cNvSpPr>
            <a:spLocks noGrp="1"/>
          </p:cNvSpPr>
          <p:nvPr>
            <p:ph idx="1"/>
          </p:nvPr>
        </p:nvSpPr>
        <p:spPr>
          <a:xfrm>
            <a:off x="381000" y="1524000"/>
            <a:ext cx="8229600" cy="4525963"/>
          </a:xfrm>
        </p:spPr>
        <p:txBody>
          <a:bodyPr/>
          <a:lstStyle/>
          <a:p>
            <a:pPr marL="0" indent="0">
              <a:buNone/>
            </a:pPr>
            <a:endParaRPr lang="en-US" i="1" dirty="0" smtClean="0"/>
          </a:p>
          <a:p>
            <a:pPr marL="0" indent="0">
              <a:buNone/>
            </a:pPr>
            <a:endParaRPr lang="en-US" i="1" dirty="0"/>
          </a:p>
          <a:p>
            <a:pPr marL="0" indent="0">
              <a:buNone/>
            </a:pPr>
            <a:r>
              <a:rPr lang="en-US" i="1" dirty="0" smtClean="0"/>
              <a:t>To wrap </a:t>
            </a:r>
            <a:r>
              <a:rPr lang="en-US" i="1" dirty="0"/>
              <a:t>up a story, try repeating a phrase or idea that brings the reader back to an idea at the beginning of a piece.</a:t>
            </a:r>
          </a:p>
        </p:txBody>
      </p:sp>
    </p:spTree>
    <p:extLst>
      <p:ext uri="{BB962C8B-B14F-4D97-AF65-F5344CB8AC3E}">
        <p14:creationId xmlns:p14="http://schemas.microsoft.com/office/powerpoint/2010/main" val="1759567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679</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Personal Narrative Tricks  </vt:lpstr>
      <vt:lpstr>#1 - MAGIC 3 </vt:lpstr>
      <vt:lpstr>#2 -  FIGURATIVE LANGUAGE </vt:lpstr>
      <vt:lpstr>#3 - SPECIFIC DETAILS FOR EFFECT— </vt:lpstr>
      <vt:lpstr># 4 - REPETITION FOR EFFECT</vt:lpstr>
      <vt:lpstr>   # 5 - EXPANDED MOMENT Slowing down to expand a moment, rather than rushing through it, can stretch out tension and keep your reader hanging on to every word.  </vt:lpstr>
      <vt:lpstr>  # 6 -  HUMOUR Having fun with your writing makes it interesting for both you and the reader.  </vt:lpstr>
      <vt:lpstr>  #7 - HYPHENATED MODIFIERS Saying something in a different way can bring interest and recognition of how something feels. Hyphenated adjectives often cause the reader to "sit up and take notice." </vt:lpstr>
      <vt:lpstr>       #8 FULL-CIRCLE ENDING       </vt:lpstr>
      <vt:lpstr>PowerPoint Presentation</vt:lpstr>
      <vt:lpstr>PowerPoint Presentation</vt:lpstr>
    </vt:vector>
  </TitlesOfParts>
  <Company>School District 67 - Okanagan Skaha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Smiley Face Tricks</dc:title>
  <dc:creator>deBoer, Joanna</dc:creator>
  <cp:lastModifiedBy>de Boer, Joanna</cp:lastModifiedBy>
  <cp:revision>6</cp:revision>
  <dcterms:created xsi:type="dcterms:W3CDTF">2013-11-27T23:17:49Z</dcterms:created>
  <dcterms:modified xsi:type="dcterms:W3CDTF">2017-03-07T23:21:57Z</dcterms:modified>
</cp:coreProperties>
</file>