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DB690-FFEF-479E-A8BF-F94E7CD84A22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0E9F-C6BB-4ED5-9875-94A3D988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60E9F-C6BB-4ED5-9875-94A3D9884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5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4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45D4-F541-4456-987D-71A7B8466A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85B9-03FC-4278-B933-63657FA6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2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– 3 Types of Sentences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632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7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962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Connectors for Compound-Complex Sentences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complex and simple sentences may be joined by a coordinating conjunction(FANBOYS) or conjunctive adverbs.</a:t>
            </a:r>
          </a:p>
          <a:p>
            <a:pPr marL="0" indent="0">
              <a:buNone/>
            </a:pPr>
            <a:r>
              <a:rPr lang="en-US" b="1" dirty="0"/>
              <a:t>Examples of Conjunctive Adverbs:</a:t>
            </a:r>
          </a:p>
          <a:p>
            <a:pPr marL="0" indent="0">
              <a:buNone/>
            </a:pPr>
            <a:r>
              <a:rPr lang="en-US" dirty="0"/>
              <a:t>furthermore, meanwhile, therefore, hence, moreover, thus, however, and nevertheless</a:t>
            </a:r>
          </a:p>
          <a:p>
            <a:pPr marL="0" indent="0">
              <a:buNone/>
            </a:pPr>
            <a:r>
              <a:rPr lang="en-US" b="1" dirty="0"/>
              <a:t>Examples of Coordinating Conjunctions:</a:t>
            </a:r>
          </a:p>
          <a:p>
            <a:pPr marL="0" indent="0">
              <a:buNone/>
            </a:pPr>
            <a:r>
              <a:rPr lang="en-US" dirty="0"/>
              <a:t>for, and, nor, but, or, yet, and so.</a:t>
            </a:r>
          </a:p>
        </p:txBody>
      </p:sp>
    </p:spTree>
    <p:extLst>
      <p:ext uri="{BB962C8B-B14F-4D97-AF65-F5344CB8AC3E}">
        <p14:creationId xmlns:p14="http://schemas.microsoft.com/office/powerpoint/2010/main" val="348236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Compound-Complex Sentences Tips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 smtClean="0"/>
              <a:t>Remember </a:t>
            </a:r>
            <a:r>
              <a:rPr lang="en-US" dirty="0"/>
              <a:t>that a compound-complex sentence contains at least 2 complete sentences joined by a conjunction. </a:t>
            </a:r>
          </a:p>
          <a:p>
            <a:r>
              <a:rPr lang="en-US" dirty="0"/>
              <a:t>Remember that a compound-complex sentence also contains a dependent clause (or introductory clause).</a:t>
            </a:r>
          </a:p>
          <a:p>
            <a:r>
              <a:rPr lang="en-US" dirty="0"/>
              <a:t>Remember that the dependent clause must be introduced using a transitional word or phrase. </a:t>
            </a:r>
          </a:p>
        </p:txBody>
      </p:sp>
    </p:spTree>
    <p:extLst>
      <p:ext uri="{BB962C8B-B14F-4D97-AF65-F5344CB8AC3E}">
        <p14:creationId xmlns:p14="http://schemas.microsoft.com/office/powerpoint/2010/main" val="41404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Pictures; SIX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 the following slides there are pictures: </a:t>
            </a:r>
            <a:r>
              <a:rPr lang="en-US" dirty="0" smtClean="0"/>
              <a:t>write ONE </a:t>
            </a:r>
            <a:r>
              <a:rPr lang="en-US" dirty="0"/>
              <a:t>sentence </a:t>
            </a:r>
            <a:r>
              <a:rPr lang="en-US" dirty="0" smtClean="0"/>
              <a:t>for each picture using </a:t>
            </a:r>
            <a:r>
              <a:rPr lang="en-US" dirty="0"/>
              <a:t>one of the </a:t>
            </a:r>
            <a:r>
              <a:rPr lang="en-US" dirty="0" smtClean="0"/>
              <a:t>options below</a:t>
            </a:r>
            <a:r>
              <a:rPr lang="en-US" dirty="0"/>
              <a:t>. (Make sure you rotate through the different options to give you lots of practice!)</a:t>
            </a:r>
          </a:p>
          <a:p>
            <a:r>
              <a:rPr lang="en-US" dirty="0" smtClean="0"/>
              <a:t>Write SIX sentences </a:t>
            </a:r>
            <a:br>
              <a:rPr lang="en-US" dirty="0" smtClean="0"/>
            </a:br>
            <a:r>
              <a:rPr lang="en-US" dirty="0" smtClean="0"/>
              <a:t>1. Simple  2. Compound FANBOYS 3. Compound Conjunctive Adverb 4.Compound Semi-colon (;) 5. Complex 6. Compound-Complex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7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3" y="685800"/>
            <a:ext cx="7125980" cy="53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6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6183"/>
            <a:ext cx="4419599" cy="642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3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37" y="685800"/>
            <a:ext cx="7410387" cy="557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457200"/>
            <a:ext cx="79454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1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1641"/>
            <a:ext cx="7391400" cy="621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7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4" y="284356"/>
            <a:ext cx="8477956" cy="558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2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0" y="88644"/>
            <a:ext cx="8042600" cy="60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 </a:t>
            </a:r>
            <a:r>
              <a:rPr lang="en-US" b="1" dirty="0"/>
              <a:t>s</a:t>
            </a:r>
            <a:r>
              <a:rPr lang="en-US" b="1" dirty="0" smtClean="0"/>
              <a:t>imple </a:t>
            </a:r>
            <a:r>
              <a:rPr lang="en-US" b="1" dirty="0"/>
              <a:t>s</a:t>
            </a:r>
            <a:r>
              <a:rPr lang="en-US" b="1" dirty="0" smtClean="0"/>
              <a:t>entence </a:t>
            </a:r>
            <a:r>
              <a:rPr lang="en-US" dirty="0"/>
              <a:t>a</a:t>
            </a:r>
            <a:r>
              <a:rPr lang="en-US" dirty="0" smtClean="0"/>
              <a:t>bout the picture.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3339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56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3600" dirty="0" smtClean="0"/>
              <a:t>Self-Check</a:t>
            </a:r>
            <a:br>
              <a:rPr lang="en-US" sz="3600" dirty="0" smtClean="0"/>
            </a:br>
            <a:r>
              <a:rPr lang="en-US" sz="3600" smtClean="0"/>
              <a:t>For Compound-Complex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your sentence have at least 2 independent clauses? Underline them. </a:t>
            </a:r>
          </a:p>
          <a:p>
            <a:r>
              <a:rPr lang="en-US" dirty="0"/>
              <a:t>Are your sentences joined by a conjunction? Draw a box around it. </a:t>
            </a:r>
          </a:p>
          <a:p>
            <a:r>
              <a:rPr lang="en-US" dirty="0"/>
              <a:t>Does your sentence have a dependent clause? Circle it.</a:t>
            </a:r>
          </a:p>
          <a:p>
            <a:r>
              <a:rPr lang="en-US" dirty="0"/>
              <a:t>Does your dependent clause start with a transitional word or phrase? Draw a box around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Transitional Words or Phrases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100" b="1" dirty="0"/>
              <a:t>Transitional words or phrases connect one idea to another. </a:t>
            </a:r>
            <a:endParaRPr lang="en-US" sz="5100" dirty="0"/>
          </a:p>
          <a:p>
            <a:pPr lvl="1"/>
            <a:r>
              <a:rPr lang="en-US" sz="5100" b="1" dirty="0"/>
              <a:t>To Show Chronological Order -</a:t>
            </a:r>
            <a:r>
              <a:rPr lang="en-US" sz="5100" dirty="0"/>
              <a:t>afterward, again, also, as long as, as soon as, at last, before, besides, earlier, equally important, furthermore, meanwhile, moreover, simultaneously, soon, then, therefore, too, until, when</a:t>
            </a:r>
          </a:p>
          <a:p>
            <a:pPr lvl="1"/>
            <a:r>
              <a:rPr lang="en-US" sz="5100" b="1" dirty="0"/>
              <a:t>To Indicate Spatial Order -</a:t>
            </a:r>
            <a:r>
              <a:rPr lang="en-US" sz="5100" dirty="0"/>
              <a:t>above, below, beyond, elsewhere, farther on, here, near, nearby </a:t>
            </a:r>
          </a:p>
          <a:p>
            <a:pPr lvl="1"/>
            <a:r>
              <a:rPr lang="en-US" sz="5100" b="1" dirty="0"/>
              <a:t>To Connect Examples or Show Emphasis -</a:t>
            </a:r>
            <a:r>
              <a:rPr lang="en-US" sz="5100" dirty="0"/>
              <a:t>for example, for instance, in fact, of course, specifically, such as</a:t>
            </a:r>
          </a:p>
          <a:p>
            <a:pPr lvl="1"/>
            <a:r>
              <a:rPr lang="en-US" sz="5100" b="1" dirty="0"/>
              <a:t>To Compare and Contrast -</a:t>
            </a:r>
            <a:r>
              <a:rPr lang="en-US" sz="5100" dirty="0"/>
              <a:t>in comparison, also, likewise, similarly, although, on the contrary, and yet, but, despite, even so, however, yet </a:t>
            </a:r>
          </a:p>
          <a:p>
            <a:pPr lvl="1"/>
            <a:r>
              <a:rPr lang="en-US" sz="5100" b="1" dirty="0"/>
              <a:t>To Trace Cause and Effect -</a:t>
            </a:r>
            <a:r>
              <a:rPr lang="en-US" sz="5100" dirty="0"/>
              <a:t>because, consequently, otherwise, since, then, therefore </a:t>
            </a:r>
          </a:p>
          <a:p>
            <a:pPr lvl="1"/>
            <a:r>
              <a:rPr lang="en-US" sz="5100" b="1" dirty="0"/>
              <a:t>To Summarize -</a:t>
            </a:r>
            <a:r>
              <a:rPr lang="en-US" sz="5100" dirty="0"/>
              <a:t>in short, in simpler terms, in summary, that is, to summarize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more detail to your sentence.  Write a </a:t>
            </a:r>
            <a:r>
              <a:rPr lang="en-US" b="1" dirty="0" smtClean="0"/>
              <a:t>compound sentence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FANBOYS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1"/>
            <a:ext cx="4724400" cy="26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47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Add even more detail.  Add a semicolon </a:t>
            </a:r>
            <a:r>
              <a:rPr lang="en-US" sz="3600" b="1" dirty="0" smtClean="0"/>
              <a:t>or</a:t>
            </a:r>
            <a:r>
              <a:rPr lang="en-US" sz="3600" dirty="0" smtClean="0"/>
              <a:t> a conjunctive adverb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(furthermore</a:t>
            </a:r>
            <a:r>
              <a:rPr lang="en-US" sz="3100" dirty="0"/>
              <a:t>, meanwhile, therefore, hence, moreover, thus, however, and </a:t>
            </a:r>
            <a:r>
              <a:rPr lang="en-US" sz="3100" dirty="0" smtClean="0"/>
              <a:t>nevertheless).</a:t>
            </a:r>
            <a:endParaRPr lang="en-US" sz="31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38099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61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72" y="1600200"/>
            <a:ext cx="42836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that you see the whole image, alter your sentence so that it tells the full story. </a:t>
            </a:r>
            <a:r>
              <a:rPr lang="en-US" dirty="0"/>
              <a:t> </a:t>
            </a:r>
            <a:r>
              <a:rPr lang="en-US" dirty="0" smtClean="0"/>
              <a:t> Write a </a:t>
            </a:r>
            <a:r>
              <a:rPr lang="en-US" b="1" dirty="0" smtClean="0"/>
              <a:t>complex</a:t>
            </a:r>
            <a:r>
              <a:rPr lang="en-US" dirty="0" smtClean="0"/>
              <a:t> sentence.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61874"/>
              </p:ext>
            </p:extLst>
          </p:nvPr>
        </p:nvGraphicFramePr>
        <p:xfrm>
          <a:off x="457200" y="2400141"/>
          <a:ext cx="8229600" cy="4572000"/>
        </p:xfrm>
        <a:graphic>
          <a:graphicData uri="http://schemas.openxmlformats.org/drawingml/2006/table">
            <a:tbl>
              <a:tblPr/>
              <a:tblGrid>
                <a:gridCol w="2667000"/>
                <a:gridCol w="2819400"/>
                <a:gridCol w="2743200"/>
              </a:tblGrid>
              <a:tr h="0">
                <a:tc grid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TIME       CAUSE &amp; EFFECT     OPPOSITION                 CONDITION</a:t>
                      </a:r>
                    </a:p>
                    <a:p>
                      <a:r>
                        <a:rPr lang="en-US" dirty="0" smtClean="0"/>
                        <a:t>after          because                     although                           if</a:t>
                      </a:r>
                    </a:p>
                    <a:p>
                      <a:r>
                        <a:rPr lang="en-US" dirty="0" smtClean="0"/>
                        <a:t>before       since                          though                             unless</a:t>
                      </a:r>
                    </a:p>
                    <a:p>
                      <a:r>
                        <a:rPr lang="en-US" dirty="0" smtClean="0"/>
                        <a:t>when        now that                   even though                     only if</a:t>
                      </a:r>
                    </a:p>
                    <a:p>
                      <a:r>
                        <a:rPr lang="en-US" dirty="0" smtClean="0"/>
                        <a:t>while        as                               whereas                            whether or not</a:t>
                      </a:r>
                    </a:p>
                    <a:p>
                      <a:r>
                        <a:rPr lang="en-US" dirty="0" smtClean="0"/>
                        <a:t>since         in order that             while                                 even if</a:t>
                      </a:r>
                    </a:p>
                    <a:p>
                      <a:r>
                        <a:rPr lang="en-US" dirty="0" smtClean="0"/>
                        <a:t>until         so                                                                          in </a:t>
                      </a:r>
                    </a:p>
                    <a:p>
                      <a:r>
                        <a:rPr lang="en-US" dirty="0" smtClean="0"/>
                        <a:t>case (that)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RELATIVE PRONOUNS:</a:t>
                      </a:r>
                    </a:p>
                    <a:p>
                      <a:r>
                        <a:rPr lang="en-US" dirty="0" smtClean="0"/>
                        <a:t>who                 whoever              that</a:t>
                      </a:r>
                    </a:p>
                    <a:p>
                      <a:r>
                        <a:rPr lang="en-US" dirty="0" smtClean="0"/>
                        <a:t>whom             whomever</a:t>
                      </a:r>
                    </a:p>
                    <a:p>
                      <a:r>
                        <a:rPr lang="en-US" dirty="0" smtClean="0"/>
                        <a:t>which             whichever</a:t>
                      </a:r>
                    </a:p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6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45751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</a:t>
            </a:r>
            <a:r>
              <a:rPr lang="en-US" sz="4000" dirty="0"/>
              <a:t>complex sentence </a:t>
            </a:r>
            <a:r>
              <a:rPr lang="en-US" sz="4000" dirty="0" smtClean="0"/>
              <a:t>makes </a:t>
            </a:r>
            <a:r>
              <a:rPr lang="en-US" sz="4000" dirty="0"/>
              <a:t>clear which ideas are most important. 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 smtClean="0"/>
              <a:t>Examples</a:t>
            </a:r>
            <a:r>
              <a:rPr lang="en-US" sz="2700" b="1" dirty="0"/>
              <a:t>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1.Although </a:t>
            </a:r>
            <a:r>
              <a:rPr lang="en-US" sz="2700" dirty="0" smtClean="0"/>
              <a:t>Josh </a:t>
            </a:r>
            <a:r>
              <a:rPr lang="en-US" sz="2700" dirty="0"/>
              <a:t>reads novels, </a:t>
            </a:r>
            <a:r>
              <a:rPr lang="en-US" sz="2700" dirty="0" smtClean="0"/>
              <a:t>Dawson </a:t>
            </a:r>
            <a:r>
              <a:rPr lang="en-US" sz="2700" dirty="0"/>
              <a:t>reads comics.</a:t>
            </a:r>
            <a:br>
              <a:rPr lang="en-US" sz="2700" dirty="0"/>
            </a:br>
            <a:r>
              <a:rPr lang="en-US" sz="2700" dirty="0" smtClean="0"/>
              <a:t>2.When she </a:t>
            </a:r>
            <a:r>
              <a:rPr lang="en-US" sz="2700" dirty="0"/>
              <a:t>was younger, </a:t>
            </a:r>
            <a:r>
              <a:rPr lang="en-US" sz="2700" dirty="0" smtClean="0"/>
              <a:t>Faith </a:t>
            </a:r>
            <a:r>
              <a:rPr lang="en-US" sz="2700" dirty="0"/>
              <a:t>had many dogs.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2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Dependent, Independent OR </a:t>
            </a:r>
            <a:br>
              <a:rPr lang="en-US" dirty="0"/>
            </a:br>
            <a:r>
              <a:rPr lang="en-US" dirty="0"/>
              <a:t>Independent (no comma) Dependent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72" y="1600200"/>
            <a:ext cx="42836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6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334000" cy="1295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Compound-Complex Sentences</a:t>
            </a:r>
            <a:br>
              <a:rPr lang="en-US" sz="4000" dirty="0"/>
            </a:b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compound-complex sentence has one complex</a:t>
            </a:r>
            <a:br>
              <a:rPr lang="en-US" dirty="0"/>
            </a:br>
            <a:r>
              <a:rPr lang="en-US" dirty="0"/>
              <a:t>sentence joined to a simple sentence with a</a:t>
            </a:r>
            <a:br>
              <a:rPr lang="en-US" dirty="0"/>
            </a:br>
            <a:r>
              <a:rPr lang="en-US" dirty="0"/>
              <a:t>conjunction.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While Tom reads novels, Jack reads comics, but Sam</a:t>
            </a:r>
            <a:br>
              <a:rPr lang="en-US" dirty="0"/>
            </a:br>
            <a:r>
              <a:rPr lang="en-US" dirty="0"/>
              <a:t>only reads magazines.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2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513</Words>
  <Application>Microsoft Office PowerPoint</Application>
  <PresentationFormat>On-screen Show (4:3)</PresentationFormat>
  <Paragraphs>53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Review – 3 Types of Sentences</vt:lpstr>
      <vt:lpstr>Write a simple sentence about the picture.</vt:lpstr>
      <vt:lpstr>Add more detail to your sentence.  Write a compound sentence. FANBOYS</vt:lpstr>
      <vt:lpstr>  Add even more detail.  Add a semicolon or a conjunctive adverb (furthermore, meanwhile, therefore, hence, moreover, thus, however, and nevertheless).</vt:lpstr>
      <vt:lpstr>PowerPoint Presentation</vt:lpstr>
      <vt:lpstr>Now that you see the whole image, alter your sentence so that it tells the full story.   Write a complex sentence.</vt:lpstr>
      <vt:lpstr>A complex sentence makes clear which ideas are most important.    Examples: 1.Although Josh reads novels, Dawson reads comics. 2.When she was younger, Faith had many dogs.</vt:lpstr>
      <vt:lpstr>Dependent, Independent OR  Independent (no comma) Dependent</vt:lpstr>
      <vt:lpstr> Compound-Complex Sentences  </vt:lpstr>
      <vt:lpstr>Connectors for Compound-Complex Sentences </vt:lpstr>
      <vt:lpstr>Compound-Complex Sentences Tips </vt:lpstr>
      <vt:lpstr>SIX Pictures; SIX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Self-Check For Compound-Complex</vt:lpstr>
      <vt:lpstr>Transitional Words or Phrases 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– 3 Types of Sentences</dc:title>
  <dc:creator>de Boer, Joanna</dc:creator>
  <cp:lastModifiedBy>de Boer, Joanna</cp:lastModifiedBy>
  <cp:revision>11</cp:revision>
  <dcterms:created xsi:type="dcterms:W3CDTF">2016-03-01T00:13:58Z</dcterms:created>
  <dcterms:modified xsi:type="dcterms:W3CDTF">2017-04-11T19:41:27Z</dcterms:modified>
</cp:coreProperties>
</file>