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68" r:id="rId5"/>
    <p:sldId id="269" r:id="rId6"/>
    <p:sldId id="270" r:id="rId7"/>
    <p:sldId id="266" r:id="rId8"/>
    <p:sldId id="271" r:id="rId9"/>
    <p:sldId id="273" r:id="rId10"/>
    <p:sldId id="272" r:id="rId11"/>
    <p:sldId id="274" r:id="rId12"/>
    <p:sldId id="275" r:id="rId13"/>
    <p:sldId id="278" r:id="rId14"/>
    <p:sldId id="277" r:id="rId15"/>
    <p:sldId id="280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>
        <p:scale>
          <a:sx n="77" d="100"/>
          <a:sy n="77" d="100"/>
        </p:scale>
        <p:origin x="-30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7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B795A4C-A62C-40FA-90F9-701A67693B2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E42C298-7A3D-439A-8B53-959BD7E27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Phrases, Clauses, and Sentence Types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comma splice is the joining of two independent clauses with a comma. (Note: splice = join)</a:t>
            </a:r>
          </a:p>
          <a:p>
            <a:r>
              <a:rPr lang="en-US" dirty="0" smtClean="0"/>
              <a:t>In some languages, like Spanish, this is perfectly acceptable, but in English it is not.</a:t>
            </a:r>
          </a:p>
          <a:p>
            <a:r>
              <a:rPr lang="en-US" dirty="0" smtClean="0"/>
              <a:t>In English sentences must be joined by conjunctions, semi-colons, or colons.</a:t>
            </a:r>
          </a:p>
          <a:p>
            <a:endParaRPr lang="en-US" dirty="0"/>
          </a:p>
          <a:p>
            <a:r>
              <a:rPr lang="en-US" dirty="0" smtClean="0"/>
              <a:t>E.g. “I like chocolate ice cream, I eat it every other day.”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FIX: “I like chocolate ice cream; I eat it every other day.”</a:t>
            </a:r>
          </a:p>
          <a:p>
            <a:r>
              <a:rPr lang="en-US" dirty="0" smtClean="0"/>
              <a:t>FIX: “I like chocolate ice cream, so I eat it every other day.”</a:t>
            </a:r>
          </a:p>
          <a:p>
            <a:r>
              <a:rPr lang="en-US" dirty="0" smtClean="0"/>
              <a:t>FIX: “Because I like chocolate ice cream, I eat it every other day.”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splices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Fused sentences are ones that include more than one independent clause but which have no punctuation or conjunctions at all.</a:t>
            </a:r>
          </a:p>
          <a:p>
            <a:r>
              <a:rPr lang="en-US" dirty="0" smtClean="0"/>
              <a:t>This error can be corrected using the same strategies that are used to correct comma splices.</a:t>
            </a:r>
          </a:p>
          <a:p>
            <a:endParaRPr lang="en-US" dirty="0"/>
          </a:p>
          <a:p>
            <a:r>
              <a:rPr lang="en-US" dirty="0" smtClean="0"/>
              <a:t>E.g. “I like ice cream I eat it every other day.”</a:t>
            </a:r>
          </a:p>
          <a:p>
            <a:r>
              <a:rPr lang="en-US" dirty="0" smtClean="0"/>
              <a:t>FIX: “I like ice cream, so I eat it every other day.”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Fused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Mr</a:t>
            </a:r>
            <a:r>
              <a:rPr lang="en-US" dirty="0" smtClean="0"/>
              <a:t>. Dress-up’s  </a:t>
            </a:r>
            <a:r>
              <a:rPr lang="en-US" dirty="0" smtClean="0"/>
              <a:t>class </a:t>
            </a:r>
            <a:r>
              <a:rPr lang="en-US" dirty="0" smtClean="0"/>
              <a:t>is the best, I always learn something from </a:t>
            </a:r>
            <a:r>
              <a:rPr lang="en-US" dirty="0" smtClean="0"/>
              <a:t>him.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ERROR:  Comma Splice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spot the error(s)?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5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Allandra</a:t>
            </a:r>
            <a:r>
              <a:rPr lang="en-US" dirty="0" smtClean="0"/>
              <a:t> </a:t>
            </a:r>
            <a:r>
              <a:rPr lang="en-US" dirty="0" smtClean="0"/>
              <a:t>is tall enough to reach the top shelf I don’t think you are.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ERROR: Fused Sentence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spot the error(s)?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long time ago in a country far, far away.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ERROR: Sentence Fragment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spot the error(s)?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Although I wanted to come to the party, I could not make it, I had to go to my grandmother’s house.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ERROR: Comma Splice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spot the error(s)?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dog ate my homework and my little sister flushed my cell phone down the toilet and my bus pass disappeared, I was having a bad day.</a:t>
            </a:r>
          </a:p>
          <a:p>
            <a:endParaRPr lang="en-US" dirty="0"/>
          </a:p>
          <a:p>
            <a:r>
              <a:rPr lang="en-US" dirty="0" smtClean="0"/>
              <a:t>ERRORS: Run-on Sentence and Comma Splice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spot the error(s)?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r>
              <a:rPr lang="en-US" dirty="0" smtClean="0"/>
              <a:t>There are four major sentence types in English:</a:t>
            </a:r>
          </a:p>
          <a:p>
            <a:pPr lvl="1"/>
            <a:r>
              <a:rPr lang="en-US" dirty="0" smtClean="0"/>
              <a:t>Simple Sentences</a:t>
            </a:r>
          </a:p>
          <a:p>
            <a:pPr lvl="1"/>
            <a:r>
              <a:rPr lang="en-US" dirty="0" smtClean="0"/>
              <a:t>Compound Sentences</a:t>
            </a:r>
          </a:p>
          <a:p>
            <a:pPr lvl="1"/>
            <a:r>
              <a:rPr lang="en-US" dirty="0" smtClean="0"/>
              <a:t>Complex Sentences</a:t>
            </a:r>
          </a:p>
          <a:p>
            <a:pPr lvl="1"/>
            <a:r>
              <a:rPr lang="en-US" dirty="0" smtClean="0"/>
              <a:t>Compound-Complex Sentences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All are combinations of independent and dependent clauses, plus the phrases associated with those clauses.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sentences are composed of ONE INDEPENDENT CLAUSE and the PHRASES necessary to the idea expressed</a:t>
            </a:r>
          </a:p>
          <a:p>
            <a:pPr marL="45720" indent="0">
              <a:buNone/>
            </a:pPr>
            <a:endParaRPr lang="en-US" dirty="0"/>
          </a:p>
          <a:p>
            <a:pPr lvl="1"/>
            <a:r>
              <a:rPr lang="en-US" dirty="0" smtClean="0"/>
              <a:t>I like chocolate.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like </a:t>
            </a:r>
            <a:r>
              <a:rPr lang="en-US" u="sng" dirty="0" smtClean="0">
                <a:solidFill>
                  <a:srgbClr val="00B050"/>
                </a:solidFill>
              </a:rPr>
              <a:t>chocolate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Dylan </a:t>
            </a:r>
            <a:r>
              <a:rPr lang="en-US" dirty="0" smtClean="0"/>
              <a:t>ran to school.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Dylan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ran </a:t>
            </a:r>
            <a:r>
              <a:rPr lang="en-US" u="sng" dirty="0" smtClean="0">
                <a:solidFill>
                  <a:srgbClr val="00B050"/>
                </a:solidFill>
              </a:rPr>
              <a:t>to school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heat of the night, </a:t>
            </a:r>
            <a:r>
              <a:rPr lang="en-US" dirty="0" smtClean="0"/>
              <a:t>Rita got </a:t>
            </a:r>
            <a:r>
              <a:rPr lang="en-US" dirty="0" smtClean="0"/>
              <a:t>up for a drink of water.</a:t>
            </a:r>
          </a:p>
          <a:p>
            <a:pPr lvl="1"/>
            <a:r>
              <a:rPr lang="en-US" u="sng" dirty="0" smtClean="0">
                <a:solidFill>
                  <a:srgbClr val="0070C0"/>
                </a:solidFill>
              </a:rPr>
              <a:t>In the heat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u="sng" dirty="0" smtClean="0">
                <a:solidFill>
                  <a:srgbClr val="0070C0"/>
                </a:solidFill>
              </a:rPr>
              <a:t>of the night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Rita </a:t>
            </a:r>
            <a:r>
              <a:rPr lang="en-US" dirty="0" smtClean="0">
                <a:solidFill>
                  <a:srgbClr val="00B050"/>
                </a:solidFill>
              </a:rPr>
              <a:t>got </a:t>
            </a:r>
            <a:r>
              <a:rPr lang="en-US" dirty="0" smtClean="0">
                <a:solidFill>
                  <a:srgbClr val="00B050"/>
                </a:solidFill>
              </a:rPr>
              <a:t>up </a:t>
            </a:r>
            <a:r>
              <a:rPr lang="en-US" u="sng" dirty="0" smtClean="0">
                <a:solidFill>
                  <a:srgbClr val="00B050"/>
                </a:solidFill>
              </a:rPr>
              <a:t>for a drink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u="sng" dirty="0" smtClean="0">
                <a:solidFill>
                  <a:srgbClr val="00B050"/>
                </a:solidFill>
              </a:rPr>
              <a:t>of water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sentences are sentences that have TWO INDEPENDENT CLAUSES and their associated PHRASES joined by a COORDINATING CONJUNCTION.</a:t>
            </a:r>
          </a:p>
          <a:p>
            <a:r>
              <a:rPr lang="en-US" dirty="0" smtClean="0"/>
              <a:t>Coordinating conjunctions include: for, and, nor, but, or, yet, so (acronym – FANBOYS)</a:t>
            </a:r>
          </a:p>
          <a:p>
            <a:endParaRPr lang="en-US" dirty="0"/>
          </a:p>
          <a:p>
            <a:r>
              <a:rPr lang="en-US" dirty="0" smtClean="0"/>
              <a:t>I love chocolate yet I hate chocolate-covered almonds.</a:t>
            </a:r>
          </a:p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love </a:t>
            </a:r>
            <a:r>
              <a:rPr lang="en-US" u="sng" dirty="0" smtClean="0">
                <a:solidFill>
                  <a:srgbClr val="00B050"/>
                </a:solidFill>
              </a:rPr>
              <a:t>chocolate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00FF"/>
                </a:solidFill>
              </a:rPr>
              <a:t>yet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hate </a:t>
            </a:r>
            <a:r>
              <a:rPr lang="en-US" u="sng" dirty="0">
                <a:solidFill>
                  <a:srgbClr val="00B050"/>
                </a:solidFill>
              </a:rPr>
              <a:t>chocolate-covered almonds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Rohan rides </a:t>
            </a:r>
            <a:r>
              <a:rPr lang="en-US" dirty="0" smtClean="0"/>
              <a:t>his bike to school and </a:t>
            </a:r>
            <a:r>
              <a:rPr lang="en-US" dirty="0" smtClean="0"/>
              <a:t>Lachlan drives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Rohan </a:t>
            </a:r>
            <a:r>
              <a:rPr lang="en-US" dirty="0" smtClean="0">
                <a:solidFill>
                  <a:srgbClr val="00B050"/>
                </a:solidFill>
              </a:rPr>
              <a:t>rides </a:t>
            </a:r>
            <a:r>
              <a:rPr lang="en-US" u="sng" dirty="0">
                <a:solidFill>
                  <a:srgbClr val="00B050"/>
                </a:solidFill>
              </a:rPr>
              <a:t>his bike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>
                <a:solidFill>
                  <a:srgbClr val="00B050"/>
                </a:solidFill>
              </a:rPr>
              <a:t>to school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9900FF"/>
                </a:solidFill>
              </a:rPr>
              <a:t>and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Lachlan</a:t>
            </a:r>
            <a:r>
              <a:rPr lang="en-US" dirty="0" err="1" smtClean="0">
                <a:solidFill>
                  <a:srgbClr val="00B050"/>
                </a:solidFill>
              </a:rPr>
              <a:t>drives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sentences include ONE INDEPENDENT CLAUSE and ONE DEPENDENT CLAUSE and their associated phrases.</a:t>
            </a:r>
          </a:p>
          <a:p>
            <a:endParaRPr lang="en-US" dirty="0"/>
          </a:p>
          <a:p>
            <a:r>
              <a:rPr lang="en-US" dirty="0"/>
              <a:t>If you come over early, we can have lunch first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9900FF"/>
                </a:solidFill>
              </a:rPr>
              <a:t>If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you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come </a:t>
            </a:r>
            <a:r>
              <a:rPr lang="en-US" u="sng" dirty="0">
                <a:solidFill>
                  <a:srgbClr val="00B050"/>
                </a:solidFill>
              </a:rPr>
              <a:t>over early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we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can have </a:t>
            </a:r>
            <a:r>
              <a:rPr lang="en-US" u="sng" dirty="0">
                <a:solidFill>
                  <a:srgbClr val="00B050"/>
                </a:solidFill>
              </a:rPr>
              <a:t>lunch first</a:t>
            </a:r>
            <a:r>
              <a:rPr lang="en-US" dirty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When my grandmother baked gingerbread cookies for us to take home, my sister and I used to throw them out of the car window on the 401.</a:t>
            </a:r>
          </a:p>
          <a:p>
            <a:r>
              <a:rPr lang="en-US" dirty="0">
                <a:solidFill>
                  <a:srgbClr val="9900FF"/>
                </a:solidFill>
              </a:rPr>
              <a:t>When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my grandmother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baked </a:t>
            </a:r>
            <a:r>
              <a:rPr lang="en-US" u="sng" dirty="0">
                <a:solidFill>
                  <a:srgbClr val="00B050"/>
                </a:solidFill>
              </a:rPr>
              <a:t>gingerbread cookies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>
                <a:solidFill>
                  <a:srgbClr val="00B050"/>
                </a:solidFill>
              </a:rPr>
              <a:t>for us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>
                <a:solidFill>
                  <a:srgbClr val="00B050"/>
                </a:solidFill>
              </a:rPr>
              <a:t>to take home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my sister and I </a:t>
            </a:r>
            <a:r>
              <a:rPr lang="en-US" dirty="0">
                <a:solidFill>
                  <a:srgbClr val="00B050"/>
                </a:solidFill>
              </a:rPr>
              <a:t>used to throw </a:t>
            </a:r>
            <a:r>
              <a:rPr lang="en-US" u="sng" dirty="0">
                <a:solidFill>
                  <a:srgbClr val="00B050"/>
                </a:solidFill>
              </a:rPr>
              <a:t>them out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>
                <a:solidFill>
                  <a:srgbClr val="00B050"/>
                </a:solidFill>
              </a:rPr>
              <a:t>of the car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>
                <a:solidFill>
                  <a:srgbClr val="00B050"/>
                </a:solidFill>
              </a:rPr>
              <a:t>window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>
                <a:solidFill>
                  <a:srgbClr val="00B050"/>
                </a:solidFill>
              </a:rPr>
              <a:t>on the 401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8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the name implies, a complex-compound sentence is the combination of ONE DEPENDENT CLAUSE with a COMPOUND SENTENCE (two INDEPENDENT CLAUSES joined by a COORDINATING CONJUNCTION) and their associated PHRASES</a:t>
            </a:r>
            <a:r>
              <a:rPr lang="en-US" dirty="0" smtClean="0"/>
              <a:t>.(AAAWWWUUBBIS)</a:t>
            </a:r>
            <a:endParaRPr lang="en-US" dirty="0" smtClean="0"/>
          </a:p>
          <a:p>
            <a:r>
              <a:rPr lang="en-US" dirty="0" smtClean="0"/>
              <a:t>This is the longest type of sentence that can be formed in English.  Adding more clauses will result in sentence errors.</a:t>
            </a:r>
          </a:p>
          <a:p>
            <a:endParaRPr lang="en-US" dirty="0" smtClean="0"/>
          </a:p>
          <a:p>
            <a:r>
              <a:rPr lang="en-US" dirty="0" smtClean="0"/>
              <a:t>When I go to Montreal, I visit my family and I go to Schwartz’s for a smoked meat sandwich. </a:t>
            </a:r>
            <a:endParaRPr lang="en-US" dirty="0"/>
          </a:p>
          <a:p>
            <a:r>
              <a:rPr lang="en-US" dirty="0">
                <a:solidFill>
                  <a:srgbClr val="9900FF"/>
                </a:solidFill>
              </a:rPr>
              <a:t>When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go </a:t>
            </a:r>
            <a:r>
              <a:rPr lang="en-US" u="sng" dirty="0">
                <a:solidFill>
                  <a:srgbClr val="00B050"/>
                </a:solidFill>
              </a:rPr>
              <a:t>to Montreal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visit </a:t>
            </a:r>
            <a:r>
              <a:rPr lang="en-US" u="sng" dirty="0">
                <a:solidFill>
                  <a:srgbClr val="00B050"/>
                </a:solidFill>
              </a:rPr>
              <a:t>my family</a:t>
            </a:r>
            <a:r>
              <a:rPr lang="en-US" dirty="0"/>
              <a:t> </a:t>
            </a:r>
            <a:r>
              <a:rPr lang="en-US" dirty="0">
                <a:solidFill>
                  <a:srgbClr val="9900FF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go </a:t>
            </a:r>
            <a:r>
              <a:rPr lang="en-US" u="sng" dirty="0">
                <a:solidFill>
                  <a:srgbClr val="00B050"/>
                </a:solidFill>
              </a:rPr>
              <a:t>to Schwartz’s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>
                <a:solidFill>
                  <a:srgbClr val="00B050"/>
                </a:solidFill>
              </a:rPr>
              <a:t>for a smoked meat sandwich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Complex-compound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create a sentence that does not fit one of these paradigms, you have probably created a sentence error.</a:t>
            </a:r>
          </a:p>
          <a:p>
            <a:r>
              <a:rPr lang="en-US" dirty="0"/>
              <a:t>Sentence errors include:</a:t>
            </a:r>
          </a:p>
          <a:p>
            <a:pPr lvl="1"/>
            <a:r>
              <a:rPr lang="en-US" dirty="0"/>
              <a:t>Sentence Fragments</a:t>
            </a:r>
          </a:p>
          <a:p>
            <a:pPr lvl="1"/>
            <a:r>
              <a:rPr lang="en-US" dirty="0"/>
              <a:t>Comma Splices</a:t>
            </a:r>
          </a:p>
          <a:p>
            <a:pPr lvl="1"/>
            <a:r>
              <a:rPr lang="en-US" dirty="0"/>
              <a:t>Run-on Sentences</a:t>
            </a:r>
          </a:p>
          <a:p>
            <a:pPr lvl="1"/>
            <a:r>
              <a:rPr lang="en-US" dirty="0"/>
              <a:t>Fused Sentences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sentence fragment is any group of words that has a capital at the beginning and a period at the end that does not contain a subject and a predicate and which does not form a complete thought.</a:t>
            </a:r>
          </a:p>
          <a:p>
            <a:endParaRPr lang="en-US" dirty="0" smtClean="0"/>
          </a:p>
          <a:p>
            <a:r>
              <a:rPr lang="en-US" dirty="0"/>
              <a:t>Two commons causes of sentence fragments:</a:t>
            </a:r>
          </a:p>
          <a:p>
            <a:pPr lvl="1"/>
            <a:r>
              <a:rPr lang="en-US" dirty="0"/>
              <a:t>Phrases meant to be attached to the previous sentence are written as their own sentences</a:t>
            </a:r>
          </a:p>
          <a:p>
            <a:pPr lvl="1"/>
            <a:r>
              <a:rPr lang="en-US" dirty="0"/>
              <a:t>Dependent clauses are written as their own </a:t>
            </a:r>
            <a:r>
              <a:rPr lang="en-US" dirty="0" smtClean="0"/>
              <a:t>sentences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E.g. “Like the three little pigs and Little Red Riding Hood.”</a:t>
            </a:r>
          </a:p>
          <a:p>
            <a:r>
              <a:rPr lang="en-US" dirty="0" smtClean="0"/>
              <a:t>E.g. “Which Eileen told them not to do.”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run-on sentence is one in which two or more independent clauses are joined inappropriately.</a:t>
            </a:r>
          </a:p>
          <a:p>
            <a:r>
              <a:rPr lang="en-US" dirty="0" smtClean="0"/>
              <a:t>The term “Run-on Sentence” includes both comma splices and fused sentences.</a:t>
            </a:r>
          </a:p>
          <a:p>
            <a:r>
              <a:rPr lang="en-US" dirty="0" smtClean="0"/>
              <a:t>Often this term is used more specifically for sentences that have three or more independent clauses joined by conjunctions.</a:t>
            </a:r>
          </a:p>
          <a:p>
            <a:endParaRPr lang="en-US" dirty="0"/>
          </a:p>
          <a:p>
            <a:r>
              <a:rPr lang="en-US" dirty="0" smtClean="0"/>
              <a:t>E.g. “I like ice cream so I went to the store to buy some, but the store didn’t have any left, so I had had to take the bus to the mall to get some, and then I was late for work.”</a:t>
            </a:r>
          </a:p>
          <a:p>
            <a:r>
              <a:rPr lang="en-US" dirty="0" smtClean="0"/>
              <a:t>FIX: I like ice cream and went to the store to get some; however, the store was out of chocolate ice cream, so I had to go to the mall.  After all the running around I did, I was late for work.”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433</TotalTime>
  <Words>1018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Sentence Structure</vt:lpstr>
      <vt:lpstr>Sentence types</vt:lpstr>
      <vt:lpstr>Simple sentence</vt:lpstr>
      <vt:lpstr>Compound sentences</vt:lpstr>
      <vt:lpstr>Complex Sentences</vt:lpstr>
      <vt:lpstr>Complex-compound sentences</vt:lpstr>
      <vt:lpstr>Sentence errors</vt:lpstr>
      <vt:lpstr>Sentence fragments</vt:lpstr>
      <vt:lpstr>Run-on sentences</vt:lpstr>
      <vt:lpstr>Comma splices</vt:lpstr>
      <vt:lpstr>Fused sentences</vt:lpstr>
      <vt:lpstr>Can you spot the error(s)?</vt:lpstr>
      <vt:lpstr>Can you spot the error(s)?</vt:lpstr>
      <vt:lpstr>Can you spot the error(s)?</vt:lpstr>
      <vt:lpstr>Can you spot the error(s)?</vt:lpstr>
      <vt:lpstr>Can you spot the error(s)?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Structure</dc:title>
  <dc:creator>Doucet, Eileen</dc:creator>
  <cp:lastModifiedBy>deBoer, Joanna</cp:lastModifiedBy>
  <cp:revision>25</cp:revision>
  <dcterms:created xsi:type="dcterms:W3CDTF">2013-11-04T15:50:36Z</dcterms:created>
  <dcterms:modified xsi:type="dcterms:W3CDTF">2014-01-21T00:08:45Z</dcterms:modified>
</cp:coreProperties>
</file>