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31E1A80-6BAC-4CCE-A16F-BF57B5A6F4B9}" type="datetimeFigureOut">
              <a:rPr lang="en-US" smtClean="0"/>
              <a:t>12/4/2017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42EC1E8-9764-4F49-B90F-709E0CA954A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E1A80-6BAC-4CCE-A16F-BF57B5A6F4B9}"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EC1E8-9764-4F49-B90F-709E0CA954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1E1A80-6BAC-4CCE-A16F-BF57B5A6F4B9}"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42EC1E8-9764-4F49-B90F-709E0CA954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1E1A80-6BAC-4CCE-A16F-BF57B5A6F4B9}"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EC1E8-9764-4F49-B90F-709E0CA954A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31E1A80-6BAC-4CCE-A16F-BF57B5A6F4B9}" type="datetimeFigureOut">
              <a:rPr lang="en-US" smtClean="0"/>
              <a:t>12/4/2017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42EC1E8-9764-4F49-B90F-709E0CA954A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1E1A80-6BAC-4CCE-A16F-BF57B5A6F4B9}"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EC1E8-9764-4F49-B90F-709E0CA954A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1E1A80-6BAC-4CCE-A16F-BF57B5A6F4B9}"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2EC1E8-9764-4F49-B90F-709E0CA954A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1E1A80-6BAC-4CCE-A16F-BF57B5A6F4B9}"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2EC1E8-9764-4F49-B90F-709E0CA954A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31E1A80-6BAC-4CCE-A16F-BF57B5A6F4B9}"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2EC1E8-9764-4F49-B90F-709E0CA954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E1A80-6BAC-4CCE-A16F-BF57B5A6F4B9}"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42EC1E8-9764-4F49-B90F-709E0CA954A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E1A80-6BAC-4CCE-A16F-BF57B5A6F4B9}"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EC1E8-9764-4F49-B90F-709E0CA954A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31E1A80-6BAC-4CCE-A16F-BF57B5A6F4B9}" type="datetimeFigureOut">
              <a:rPr lang="en-US" smtClean="0"/>
              <a:t>12/4/2017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42EC1E8-9764-4F49-B90F-709E0CA954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orksafebc.com/en/health-safety/create-manage/rights-responsibilities/refusing-unsafe-wor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worksafebc.com/en/health-safety/create-manage/joint-health-safety-committe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worksafebc.com/en/law-policy/occupational-health-safety/searchable-ohs-regulation/ohs-regul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a:xfrm>
            <a:off x="356470" y="1981200"/>
            <a:ext cx="6324600" cy="1828800"/>
          </a:xfrm>
        </p:spPr>
        <p:txBody>
          <a:bodyPr/>
          <a:lstStyle/>
          <a:p>
            <a:r>
              <a:rPr lang="en-US" dirty="0" err="1" smtClean="0"/>
              <a:t>Worksafe</a:t>
            </a:r>
            <a:r>
              <a:rPr lang="en-US" dirty="0" smtClean="0"/>
              <a:t> BC</a:t>
            </a:r>
            <a:endParaRPr lang="en-US" dirty="0"/>
          </a:p>
        </p:txBody>
      </p:sp>
      <p:pic>
        <p:nvPicPr>
          <p:cNvPr id="1026" name="Picture 2" descr="\\sd67\district\users\Staff\pbelbin\Desktop\ed5c24696a91e20c24c10f339cf96bc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505200"/>
            <a:ext cx="6310177" cy="2538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369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t>
            </a:r>
            <a:r>
              <a:rPr lang="en-US" dirty="0"/>
              <a:t>right to know about hazards in the workplace</a:t>
            </a:r>
          </a:p>
          <a:p>
            <a:r>
              <a:rPr lang="en-US" dirty="0"/>
              <a:t>The right to participate in health and safety activities in the workplace</a:t>
            </a:r>
          </a:p>
          <a:p>
            <a:r>
              <a:rPr lang="en-US" dirty="0"/>
              <a:t>The </a:t>
            </a:r>
            <a:r>
              <a:rPr lang="en-US" dirty="0">
                <a:hlinkClick r:id="rId2"/>
              </a:rPr>
              <a:t>right to refuse unsafe work</a:t>
            </a:r>
            <a:r>
              <a:rPr lang="en-US" dirty="0"/>
              <a:t> without getting punished or fired</a:t>
            </a:r>
          </a:p>
          <a:p>
            <a:pPr marL="0" indent="0">
              <a:buNone/>
            </a:pPr>
            <a:endParaRPr lang="en-US" dirty="0"/>
          </a:p>
        </p:txBody>
      </p:sp>
      <p:sp>
        <p:nvSpPr>
          <p:cNvPr id="2" name="Title 1"/>
          <p:cNvSpPr>
            <a:spLocks noGrp="1"/>
          </p:cNvSpPr>
          <p:nvPr>
            <p:ph type="title"/>
          </p:nvPr>
        </p:nvSpPr>
        <p:spPr/>
        <p:txBody>
          <a:bodyPr>
            <a:normAutofit/>
          </a:bodyPr>
          <a:lstStyle/>
          <a:p>
            <a:r>
              <a:rPr lang="en-US" dirty="0" smtClean="0"/>
              <a:t>Your rights</a:t>
            </a:r>
            <a:endParaRPr lang="en-US" dirty="0"/>
          </a:p>
        </p:txBody>
      </p:sp>
    </p:spTree>
    <p:extLst>
      <p:ext uri="{BB962C8B-B14F-4D97-AF65-F5344CB8AC3E}">
        <p14:creationId xmlns:p14="http://schemas.microsoft.com/office/powerpoint/2010/main" val="239729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45720" indent="0">
              <a:buNone/>
            </a:pPr>
            <a:r>
              <a:rPr lang="en-US" dirty="0" smtClean="0"/>
              <a:t>As </a:t>
            </a:r>
            <a:r>
              <a:rPr lang="en-US" dirty="0"/>
              <a:t>a worker, you must:</a:t>
            </a:r>
          </a:p>
          <a:p>
            <a:r>
              <a:rPr lang="en-US" dirty="0"/>
              <a:t>Be alert to hazards. Report them immediately to your supervisor or employer.</a:t>
            </a:r>
          </a:p>
          <a:p>
            <a:r>
              <a:rPr lang="en-US" dirty="0"/>
              <a:t>Follow safe work procedures and act safely in the workplace at all times.</a:t>
            </a:r>
          </a:p>
          <a:p>
            <a:r>
              <a:rPr lang="en-US" dirty="0"/>
              <a:t>Use the protective clothing, devices, and equipment provided. Be sure to wear them properly.</a:t>
            </a:r>
          </a:p>
          <a:p>
            <a:r>
              <a:rPr lang="en-US" dirty="0"/>
              <a:t>Co-operate with </a:t>
            </a:r>
            <a:r>
              <a:rPr lang="en-US" dirty="0">
                <a:hlinkClick r:id="rId2"/>
              </a:rPr>
              <a:t>joint occupational health and safety </a:t>
            </a:r>
            <a:r>
              <a:rPr lang="en-US" dirty="0" smtClean="0">
                <a:hlinkClick r:id="rId2"/>
              </a:rPr>
              <a:t>committees</a:t>
            </a:r>
            <a:endParaRPr lang="en-US" dirty="0" smtClean="0"/>
          </a:p>
          <a:p>
            <a:r>
              <a:rPr lang="en-US" dirty="0" smtClean="0"/>
              <a:t>Get </a:t>
            </a:r>
            <a:r>
              <a:rPr lang="en-US" dirty="0"/>
              <a:t>treatment quickly should an injury happen on the job and tell the health care provider that the injury is work-related.</a:t>
            </a:r>
          </a:p>
          <a:p>
            <a:r>
              <a:rPr lang="en-US" dirty="0"/>
              <a:t>Follow the treatment advice of health care providers.</a:t>
            </a:r>
          </a:p>
          <a:p>
            <a:r>
              <a:rPr lang="en-US" dirty="0"/>
              <a:t>Return to work safely after an injury by modifying your duties and not immediately starting with your full, regular responsibilities.</a:t>
            </a:r>
          </a:p>
          <a:p>
            <a:r>
              <a:rPr lang="en-US" dirty="0"/>
              <a:t>Never work under the influence of alcohol, drugs or any other substance, or if you're overly </a:t>
            </a:r>
            <a:r>
              <a:rPr lang="en-US" dirty="0" smtClean="0"/>
              <a:t>tired</a:t>
            </a:r>
            <a:r>
              <a:rPr lang="en-US" dirty="0"/>
              <a:t>.</a:t>
            </a:r>
          </a:p>
        </p:txBody>
      </p:sp>
      <p:sp>
        <p:nvSpPr>
          <p:cNvPr id="2" name="Title 1"/>
          <p:cNvSpPr>
            <a:spLocks noGrp="1"/>
          </p:cNvSpPr>
          <p:nvPr>
            <p:ph type="title"/>
          </p:nvPr>
        </p:nvSpPr>
        <p:spPr/>
        <p:txBody>
          <a:bodyPr>
            <a:normAutofit/>
          </a:bodyPr>
          <a:lstStyle/>
          <a:p>
            <a:r>
              <a:rPr lang="en-US" dirty="0" smtClean="0"/>
              <a:t>Your responsibilities</a:t>
            </a:r>
            <a:endParaRPr lang="en-US" dirty="0"/>
          </a:p>
        </p:txBody>
      </p:sp>
    </p:spTree>
    <p:extLst>
      <p:ext uri="{BB962C8B-B14F-4D97-AF65-F5344CB8AC3E}">
        <p14:creationId xmlns:p14="http://schemas.microsoft.com/office/powerpoint/2010/main" val="2857755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Workers </a:t>
            </a:r>
            <a:r>
              <a:rPr lang="en-US" dirty="0"/>
              <a:t>have the right to refuse unsafe work. If you have reasonable cause to believe that performing a job or task puts you or someone else at risk, you must not perform the job or task. You must immediately notify your supervisor or employer, who will then take the appropriate steps to determine if the work is unsafe and remedy the situation.</a:t>
            </a:r>
          </a:p>
          <a:p>
            <a:r>
              <a:rPr lang="en-US" dirty="0"/>
              <a:t>As an employer, workers are your eyes and ears on the front line of workplace health and safety. When workers refuse work because they believe it's unsafe, consider it an opportunity to investigate and correct a situation that could have caused harm.</a:t>
            </a:r>
          </a:p>
          <a:p>
            <a:r>
              <a:rPr lang="en-US" dirty="0"/>
              <a:t>If a worker refuses work because it's unsafe, workplace procedures will allow the issue to be properly understood and corrected. As a worker, you have the right to refuse to perform a specific job or task you believe is unsafe without being disciplined by your employer. Your employer or supervisor may temporarily assign a new task to you, at no loss in pay.</a:t>
            </a:r>
          </a:p>
        </p:txBody>
      </p:sp>
      <p:sp>
        <p:nvSpPr>
          <p:cNvPr id="2" name="Title 1"/>
          <p:cNvSpPr>
            <a:spLocks noGrp="1"/>
          </p:cNvSpPr>
          <p:nvPr>
            <p:ph type="title"/>
          </p:nvPr>
        </p:nvSpPr>
        <p:spPr/>
        <p:txBody>
          <a:bodyPr>
            <a:normAutofit/>
          </a:bodyPr>
          <a:lstStyle/>
          <a:p>
            <a:r>
              <a:rPr lang="en-US" dirty="0" smtClean="0"/>
              <a:t>Refusing unsafe work</a:t>
            </a:r>
            <a:endParaRPr lang="en-US" dirty="0"/>
          </a:p>
        </p:txBody>
      </p:sp>
    </p:spTree>
    <p:extLst>
      <p:ext uri="{BB962C8B-B14F-4D97-AF65-F5344CB8AC3E}">
        <p14:creationId xmlns:p14="http://schemas.microsoft.com/office/powerpoint/2010/main" val="3641892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buNone/>
            </a:pPr>
            <a:r>
              <a:rPr lang="en-US" sz="3200" dirty="0"/>
              <a:t>C</a:t>
            </a:r>
            <a:r>
              <a:rPr lang="en-US" sz="3200" dirty="0" smtClean="0"/>
              <a:t>ommitted to</a:t>
            </a:r>
          </a:p>
          <a:p>
            <a:pPr marL="45720" indent="0">
              <a:buNone/>
            </a:pPr>
            <a:r>
              <a:rPr lang="en-US" dirty="0" smtClean="0"/>
              <a:t> </a:t>
            </a:r>
          </a:p>
          <a:p>
            <a:r>
              <a:rPr lang="en-US" dirty="0"/>
              <a:t>C</a:t>
            </a:r>
            <a:r>
              <a:rPr lang="en-US" dirty="0" smtClean="0"/>
              <a:t>reating </a:t>
            </a:r>
            <a:r>
              <a:rPr lang="en-US" dirty="0"/>
              <a:t>a </a:t>
            </a:r>
            <a:r>
              <a:rPr lang="en-US" dirty="0" smtClean="0"/>
              <a:t>province free </a:t>
            </a:r>
            <a:r>
              <a:rPr lang="en-US" dirty="0"/>
              <a:t>from </a:t>
            </a:r>
            <a:r>
              <a:rPr lang="en-US" dirty="0" smtClean="0"/>
              <a:t>workplace </a:t>
            </a:r>
            <a:r>
              <a:rPr lang="en-US" dirty="0"/>
              <a:t>injury or </a:t>
            </a:r>
            <a:r>
              <a:rPr lang="en-US" dirty="0" smtClean="0"/>
              <a:t>illness</a:t>
            </a:r>
          </a:p>
          <a:p>
            <a:r>
              <a:rPr lang="en-US" dirty="0"/>
              <a:t>P</a:t>
            </a:r>
            <a:r>
              <a:rPr lang="en-US" dirty="0" smtClean="0"/>
              <a:t>artnering </a:t>
            </a:r>
            <a:r>
              <a:rPr lang="en-US" dirty="0"/>
              <a:t>with workers and employers, </a:t>
            </a:r>
            <a:r>
              <a:rPr lang="en-US" dirty="0" smtClean="0"/>
              <a:t>to help </a:t>
            </a:r>
            <a:r>
              <a:rPr lang="en-US" dirty="0"/>
              <a:t>British Columbians come home from work safe every </a:t>
            </a:r>
            <a:r>
              <a:rPr lang="en-US" dirty="0" smtClean="0"/>
              <a:t>day</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t>Our mandate, vision, mission, goals &amp; values</a:t>
            </a:r>
            <a:endParaRPr lang="en-US" dirty="0"/>
          </a:p>
        </p:txBody>
      </p:sp>
    </p:spTree>
    <p:extLst>
      <p:ext uri="{BB962C8B-B14F-4D97-AF65-F5344CB8AC3E}">
        <p14:creationId xmlns:p14="http://schemas.microsoft.com/office/powerpoint/2010/main" val="3530559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a:t>
            </a:r>
            <a:r>
              <a:rPr lang="en-US" dirty="0"/>
              <a:t> </a:t>
            </a:r>
            <a:r>
              <a:rPr lang="en-US" dirty="0">
                <a:hlinkClick r:id="rId2"/>
              </a:rPr>
              <a:t>Occupational Health and Safety Regulation</a:t>
            </a:r>
            <a:r>
              <a:rPr lang="en-US" dirty="0"/>
              <a:t> defines a "young worker" as any worker under age 25. </a:t>
            </a:r>
            <a:endParaRPr lang="en-US" dirty="0" smtClean="0"/>
          </a:p>
          <a:p>
            <a:r>
              <a:rPr lang="en-US" dirty="0" smtClean="0"/>
              <a:t>A </a:t>
            </a:r>
            <a:r>
              <a:rPr lang="en-US" dirty="0"/>
              <a:t>"new worker" can be any age and includes those who are new to the workplace or location, or facing new hazards.</a:t>
            </a:r>
          </a:p>
          <a:p>
            <a:r>
              <a:rPr lang="en-US" dirty="0" smtClean="0"/>
              <a:t>British Columbia has more than 250,000 young workers ranging in age from 15 to 24. </a:t>
            </a:r>
          </a:p>
          <a:p>
            <a:endParaRPr lang="en-US" dirty="0"/>
          </a:p>
        </p:txBody>
      </p:sp>
      <p:sp>
        <p:nvSpPr>
          <p:cNvPr id="2" name="Title 1"/>
          <p:cNvSpPr>
            <a:spLocks noGrp="1"/>
          </p:cNvSpPr>
          <p:nvPr>
            <p:ph type="title"/>
          </p:nvPr>
        </p:nvSpPr>
        <p:spPr/>
        <p:txBody>
          <a:bodyPr>
            <a:normAutofit fontScale="90000"/>
          </a:bodyPr>
          <a:lstStyle/>
          <a:p>
            <a:r>
              <a:rPr lang="en-US" dirty="0" smtClean="0"/>
              <a:t>Definition of young and new workers</a:t>
            </a:r>
            <a:endParaRPr lang="en-US" dirty="0"/>
          </a:p>
        </p:txBody>
      </p:sp>
    </p:spTree>
    <p:extLst>
      <p:ext uri="{BB962C8B-B14F-4D97-AF65-F5344CB8AC3E}">
        <p14:creationId xmlns:p14="http://schemas.microsoft.com/office/powerpoint/2010/main" val="145913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Typical </a:t>
            </a:r>
            <a:r>
              <a:rPr lang="en-US" dirty="0"/>
              <a:t>reasons why young and new workers are injured include:</a:t>
            </a:r>
          </a:p>
          <a:p>
            <a:r>
              <a:rPr lang="en-US" dirty="0"/>
              <a:t>Inexperience</a:t>
            </a:r>
          </a:p>
          <a:p>
            <a:r>
              <a:rPr lang="en-US" dirty="0"/>
              <a:t>Lack of training, orientation, and supervision</a:t>
            </a:r>
          </a:p>
          <a:p>
            <a:r>
              <a:rPr lang="en-US" dirty="0"/>
              <a:t>Lack of understanding of their workplace</a:t>
            </a:r>
          </a:p>
          <a:p>
            <a:r>
              <a:rPr lang="en-US" dirty="0"/>
              <a:t>Lack of preparation for the workplace</a:t>
            </a:r>
          </a:p>
          <a:p>
            <a:r>
              <a:rPr lang="en-US" dirty="0"/>
              <a:t>Exposure to more dangerous jobs</a:t>
            </a:r>
          </a:p>
          <a:p>
            <a:r>
              <a:rPr lang="en-US" dirty="0"/>
              <a:t>Hesitancy to ask questions</a:t>
            </a:r>
          </a:p>
          <a:p>
            <a:endParaRPr lang="en-US" dirty="0"/>
          </a:p>
        </p:txBody>
      </p:sp>
      <p:sp>
        <p:nvSpPr>
          <p:cNvPr id="2" name="Title 1"/>
          <p:cNvSpPr>
            <a:spLocks noGrp="1"/>
          </p:cNvSpPr>
          <p:nvPr>
            <p:ph type="title"/>
          </p:nvPr>
        </p:nvSpPr>
        <p:spPr/>
        <p:txBody>
          <a:bodyPr>
            <a:normAutofit fontScale="90000"/>
          </a:bodyPr>
          <a:lstStyle/>
          <a:p>
            <a:r>
              <a:rPr lang="en-US" dirty="0" smtClean="0"/>
              <a:t>The risks</a:t>
            </a:r>
            <a:br>
              <a:rPr lang="en-US" dirty="0" smtClean="0"/>
            </a:br>
            <a:endParaRPr lang="en-US" dirty="0"/>
          </a:p>
        </p:txBody>
      </p:sp>
    </p:spTree>
    <p:extLst>
      <p:ext uri="{BB962C8B-B14F-4D97-AF65-F5344CB8AC3E}">
        <p14:creationId xmlns:p14="http://schemas.microsoft.com/office/powerpoint/2010/main" val="3762773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Amputations (45%) </a:t>
            </a:r>
          </a:p>
          <a:p>
            <a:r>
              <a:rPr lang="en-US" dirty="0" smtClean="0"/>
              <a:t>Serious fractures (19%)</a:t>
            </a:r>
          </a:p>
          <a:p>
            <a:r>
              <a:rPr lang="en-US" dirty="0" smtClean="0"/>
              <a:t>Third-degree burns (9%)</a:t>
            </a:r>
            <a:endParaRPr lang="en-US" dirty="0"/>
          </a:p>
        </p:txBody>
      </p:sp>
      <p:sp>
        <p:nvSpPr>
          <p:cNvPr id="2" name="Title 1"/>
          <p:cNvSpPr>
            <a:spLocks noGrp="1"/>
          </p:cNvSpPr>
          <p:nvPr>
            <p:ph type="title"/>
          </p:nvPr>
        </p:nvSpPr>
        <p:spPr/>
        <p:txBody>
          <a:bodyPr/>
          <a:lstStyle/>
          <a:p>
            <a:r>
              <a:rPr lang="en-US" dirty="0" smtClean="0"/>
              <a:t>The most common injuries were: </a:t>
            </a:r>
            <a:endParaRPr lang="en-US" dirty="0"/>
          </a:p>
        </p:txBody>
      </p:sp>
    </p:spTree>
    <p:extLst>
      <p:ext uri="{BB962C8B-B14F-4D97-AF65-F5344CB8AC3E}">
        <p14:creationId xmlns:p14="http://schemas.microsoft.com/office/powerpoint/2010/main" val="248043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O</a:t>
            </a:r>
            <a:r>
              <a:rPr lang="en-US" dirty="0" smtClean="0"/>
              <a:t>ne of the most common types of workplaces for new workers, the most common types of accident claims are: </a:t>
            </a:r>
          </a:p>
          <a:p>
            <a:r>
              <a:rPr lang="en-US" dirty="0" smtClean="0"/>
              <a:t>Struck by object 24% </a:t>
            </a:r>
          </a:p>
          <a:p>
            <a:r>
              <a:rPr lang="en-US" dirty="0" smtClean="0"/>
              <a:t>Falls on the same level 18% </a:t>
            </a:r>
          </a:p>
          <a:p>
            <a:r>
              <a:rPr lang="en-US" dirty="0" smtClean="0"/>
              <a:t>Burns and scalds 16% </a:t>
            </a:r>
          </a:p>
          <a:p>
            <a:r>
              <a:rPr lang="en-US" dirty="0" smtClean="0"/>
              <a:t>Overexertion 14% </a:t>
            </a:r>
          </a:p>
          <a:p>
            <a:r>
              <a:rPr lang="en-US" dirty="0" smtClean="0"/>
              <a:t>Strike against object 8% </a:t>
            </a:r>
          </a:p>
          <a:p>
            <a:r>
              <a:rPr lang="en-US" dirty="0" smtClean="0"/>
              <a:t>Other bodily motion 5% </a:t>
            </a:r>
          </a:p>
          <a:p>
            <a:r>
              <a:rPr lang="en-US" dirty="0" smtClean="0"/>
              <a:t>Falls from elevation 4% </a:t>
            </a:r>
          </a:p>
          <a:p>
            <a:r>
              <a:rPr lang="en-US" dirty="0" smtClean="0"/>
              <a:t>Repetitive motion 2% </a:t>
            </a:r>
          </a:p>
          <a:p>
            <a:r>
              <a:rPr lang="en-US" dirty="0" smtClean="0"/>
              <a:t>Violence, force 1% </a:t>
            </a:r>
          </a:p>
          <a:p>
            <a:r>
              <a:rPr lang="en-US" dirty="0" smtClean="0"/>
              <a:t>Other 8% </a:t>
            </a:r>
            <a:endParaRPr lang="en-US" dirty="0"/>
          </a:p>
        </p:txBody>
      </p:sp>
      <p:sp>
        <p:nvSpPr>
          <p:cNvPr id="2" name="Title 1"/>
          <p:cNvSpPr>
            <a:spLocks noGrp="1"/>
          </p:cNvSpPr>
          <p:nvPr>
            <p:ph type="title"/>
          </p:nvPr>
        </p:nvSpPr>
        <p:spPr>
          <a:xfrm>
            <a:off x="381000" y="304800"/>
            <a:ext cx="8229600" cy="1143000"/>
          </a:xfrm>
        </p:spPr>
        <p:txBody>
          <a:bodyPr/>
          <a:lstStyle/>
          <a:p>
            <a:r>
              <a:rPr lang="en-US" dirty="0" smtClean="0"/>
              <a:t>Food and Beverage industry</a:t>
            </a:r>
            <a:endParaRPr lang="en-US" dirty="0"/>
          </a:p>
        </p:txBody>
      </p:sp>
    </p:spTree>
    <p:extLst>
      <p:ext uri="{BB962C8B-B14F-4D97-AF65-F5344CB8AC3E}">
        <p14:creationId xmlns:p14="http://schemas.microsoft.com/office/powerpoint/2010/main" val="553026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399"/>
          </a:xfrm>
        </p:spPr>
        <p:txBody>
          <a:bodyPr>
            <a:normAutofit/>
          </a:bodyPr>
          <a:lstStyle/>
          <a:p>
            <a:r>
              <a:rPr lang="en-US" dirty="0" smtClean="0"/>
              <a:t>Ensure the health and safety</a:t>
            </a:r>
          </a:p>
          <a:p>
            <a:r>
              <a:rPr lang="en-US" dirty="0" smtClean="0"/>
              <a:t>Establish occupational health and safety policies</a:t>
            </a:r>
          </a:p>
          <a:p>
            <a:r>
              <a:rPr lang="en-US" dirty="0" smtClean="0"/>
              <a:t>Provide general direction to management, supervisors, and workers</a:t>
            </a:r>
          </a:p>
          <a:p>
            <a:r>
              <a:rPr lang="en-US" dirty="0" smtClean="0"/>
              <a:t>Provide specific direction and delegate authority to those responsible for health and safety.</a:t>
            </a:r>
          </a:p>
          <a:p>
            <a:r>
              <a:rPr lang="en-US" dirty="0" smtClean="0"/>
              <a:t>Provide workers with the information, instruction, training, and supervision necessary to protect their health and safety. </a:t>
            </a:r>
          </a:p>
          <a:p>
            <a:r>
              <a:rPr lang="en-US" dirty="0" smtClean="0"/>
              <a:t>Provide supervisors with the support and training necessary to carry out their health and safety responsibilities.</a:t>
            </a:r>
          </a:p>
          <a:p>
            <a:r>
              <a:rPr lang="en-US" dirty="0" smtClean="0"/>
              <a:t> Provide and maintain protective equipment, devices, and clothing, and ensure that they are used</a:t>
            </a:r>
            <a:endParaRPr lang="en-US" dirty="0"/>
          </a:p>
        </p:txBody>
      </p:sp>
      <p:sp>
        <p:nvSpPr>
          <p:cNvPr id="2" name="Title 1"/>
          <p:cNvSpPr>
            <a:spLocks noGrp="1"/>
          </p:cNvSpPr>
          <p:nvPr>
            <p:ph type="title"/>
          </p:nvPr>
        </p:nvSpPr>
        <p:spPr/>
        <p:txBody>
          <a:bodyPr>
            <a:normAutofit fontScale="90000"/>
          </a:bodyPr>
          <a:lstStyle/>
          <a:p>
            <a:r>
              <a:rPr lang="en-US" dirty="0" smtClean="0"/>
              <a:t>Employers have the responsibility to:</a:t>
            </a:r>
            <a:endParaRPr lang="en-US" dirty="0"/>
          </a:p>
        </p:txBody>
      </p:sp>
    </p:spTree>
    <p:extLst>
      <p:ext uri="{BB962C8B-B14F-4D97-AF65-F5344CB8AC3E}">
        <p14:creationId xmlns:p14="http://schemas.microsoft.com/office/powerpoint/2010/main" val="414752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An employer can expect workers to: </a:t>
            </a:r>
          </a:p>
          <a:p>
            <a:r>
              <a:rPr lang="en-US" dirty="0" smtClean="0"/>
              <a:t>Pay attention during health and safety training </a:t>
            </a:r>
          </a:p>
          <a:p>
            <a:r>
              <a:rPr lang="en-US" dirty="0" smtClean="0"/>
              <a:t>Remember their training and follow health and safety principles at all times </a:t>
            </a:r>
            <a:endParaRPr lang="en-US" dirty="0" smtClean="0"/>
          </a:p>
          <a:p>
            <a:r>
              <a:rPr lang="en-US" dirty="0" smtClean="0"/>
              <a:t>Report </a:t>
            </a:r>
            <a:r>
              <a:rPr lang="en-US" dirty="0" smtClean="0"/>
              <a:t>any perceived hazards in the workplace </a:t>
            </a:r>
          </a:p>
          <a:p>
            <a:r>
              <a:rPr lang="en-US" dirty="0" smtClean="0"/>
              <a:t>Wear their personal protective equipment at all times </a:t>
            </a:r>
          </a:p>
          <a:p>
            <a:r>
              <a:rPr lang="en-US" dirty="0" smtClean="0"/>
              <a:t>Inform them about any physical or mental conditions that may impair their ability to perform their jobs safely</a:t>
            </a:r>
            <a:endParaRPr lang="en-US" dirty="0"/>
          </a:p>
        </p:txBody>
      </p:sp>
      <p:sp>
        <p:nvSpPr>
          <p:cNvPr id="2" name="Title 1"/>
          <p:cNvSpPr>
            <a:spLocks noGrp="1"/>
          </p:cNvSpPr>
          <p:nvPr>
            <p:ph type="title"/>
          </p:nvPr>
        </p:nvSpPr>
        <p:spPr/>
        <p:txBody>
          <a:bodyPr/>
          <a:lstStyle/>
          <a:p>
            <a:r>
              <a:rPr lang="en-US" dirty="0" smtClean="0"/>
              <a:t>Employer Rights </a:t>
            </a:r>
            <a:endParaRPr lang="en-US" dirty="0"/>
          </a:p>
        </p:txBody>
      </p:sp>
    </p:spTree>
    <p:extLst>
      <p:ext uri="{BB962C8B-B14F-4D97-AF65-F5344CB8AC3E}">
        <p14:creationId xmlns:p14="http://schemas.microsoft.com/office/powerpoint/2010/main" val="223492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On a worksite, everyone has varying levels of responsibility for workplace health and safety. You should know and understand your responsibilities — and those of others. If you’re a worker, you also have three key rights.</a:t>
            </a:r>
          </a:p>
        </p:txBody>
      </p:sp>
      <p:sp>
        <p:nvSpPr>
          <p:cNvPr id="2" name="Title 1"/>
          <p:cNvSpPr>
            <a:spLocks noGrp="1"/>
          </p:cNvSpPr>
          <p:nvPr>
            <p:ph type="title"/>
          </p:nvPr>
        </p:nvSpPr>
        <p:spPr/>
        <p:txBody>
          <a:bodyPr/>
          <a:lstStyle/>
          <a:p>
            <a:r>
              <a:rPr lang="en-US" dirty="0" smtClean="0"/>
              <a:t>Workers Rights and Responsibilities</a:t>
            </a:r>
            <a:endParaRPr lang="en-US" dirty="0"/>
          </a:p>
        </p:txBody>
      </p:sp>
    </p:spTree>
    <p:extLst>
      <p:ext uri="{BB962C8B-B14F-4D97-AF65-F5344CB8AC3E}">
        <p14:creationId xmlns:p14="http://schemas.microsoft.com/office/powerpoint/2010/main" val="4074820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28</TotalTime>
  <Words>592</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Grid</vt:lpstr>
      <vt:lpstr>Worksafe BC</vt:lpstr>
      <vt:lpstr>Our mandate, vision, mission, goals &amp; values</vt:lpstr>
      <vt:lpstr>Definition of young and new workers</vt:lpstr>
      <vt:lpstr>The risks </vt:lpstr>
      <vt:lpstr>The most common injuries were: </vt:lpstr>
      <vt:lpstr>Food and Beverage industry</vt:lpstr>
      <vt:lpstr>Employers have the responsibility to:</vt:lpstr>
      <vt:lpstr>Employer Rights </vt:lpstr>
      <vt:lpstr>Workers Rights and Responsibilities</vt:lpstr>
      <vt:lpstr>Your rights</vt:lpstr>
      <vt:lpstr>Your responsibilities</vt:lpstr>
      <vt:lpstr>Refusing unsafe work</vt:lpstr>
    </vt:vector>
  </TitlesOfParts>
  <Company>School District 67 - Okanagan Skaha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Worksafe BC</dc:title>
  <dc:creator>Belbin, Patrick</dc:creator>
  <cp:lastModifiedBy>de Boer, Joanna</cp:lastModifiedBy>
  <cp:revision>3</cp:revision>
  <dcterms:created xsi:type="dcterms:W3CDTF">2017-11-15T15:55:03Z</dcterms:created>
  <dcterms:modified xsi:type="dcterms:W3CDTF">2017-12-04T21:23:52Z</dcterms:modified>
</cp:coreProperties>
</file>